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sldIdLst>
    <p:sldId id="256" r:id="rId2"/>
    <p:sldId id="257" r:id="rId3"/>
    <p:sldId id="258" r:id="rId4"/>
    <p:sldId id="268" r:id="rId5"/>
    <p:sldId id="269" r:id="rId6"/>
    <p:sldId id="270" r:id="rId7"/>
    <p:sldId id="271" r:id="rId8"/>
    <p:sldId id="272" r:id="rId9"/>
    <p:sldId id="267" r:id="rId10"/>
    <p:sldId id="273" r:id="rId11"/>
    <p:sldId id="274" r:id="rId12"/>
    <p:sldId id="275" r:id="rId13"/>
    <p:sldId id="276" r:id="rId14"/>
    <p:sldId id="277"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F49A0-2296-48C0-B2D8-7CF29B37F001}" type="doc">
      <dgm:prSet loTypeId="urn:microsoft.com/office/officeart/2005/8/layout/radial6" loCatId="cycle" qsTypeId="urn:microsoft.com/office/officeart/2005/8/quickstyle/3d1" qsCatId="3D" csTypeId="urn:microsoft.com/office/officeart/2005/8/colors/colorful1" csCatId="colorful" phldr="1"/>
      <dgm:spPr/>
    </dgm:pt>
    <dgm:pt modelId="{DBAAFC7A-0A89-4E67-9729-3A2F385248B1}" type="pres">
      <dgm:prSet presAssocID="{821F49A0-2296-48C0-B2D8-7CF29B37F001}" presName="Name0" presStyleCnt="0">
        <dgm:presLayoutVars>
          <dgm:chMax val="1"/>
          <dgm:dir/>
          <dgm:animLvl val="ctr"/>
          <dgm:resizeHandles val="exact"/>
        </dgm:presLayoutVars>
      </dgm:prSet>
      <dgm:spPr/>
    </dgm:pt>
  </dgm:ptLst>
  <dgm:cxnLst>
    <dgm:cxn modelId="{72368CEE-1449-4A17-BE74-D42CF662BD17}" type="presOf" srcId="{821F49A0-2296-48C0-B2D8-7CF29B37F001}" destId="{DBAAFC7A-0A89-4E67-9729-3A2F385248B1}" srcOrd="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337874-B3B9-472D-94FA-19A8D228211D}" type="doc">
      <dgm:prSet loTypeId="urn:microsoft.com/office/officeart/2005/8/layout/pyramid2" loCatId="list" qsTypeId="urn:microsoft.com/office/officeart/2005/8/quickstyle/3d3" qsCatId="3D" csTypeId="urn:microsoft.com/office/officeart/2005/8/colors/colorful2" csCatId="colorful" phldr="1"/>
      <dgm:spPr/>
    </dgm:pt>
    <dgm:pt modelId="{B61BFE59-97F4-406C-893F-DB79F94769BF}">
      <dgm:prSet phldrT="[Text]">
        <dgm:style>
          <a:lnRef idx="0">
            <a:schemeClr val="accent3"/>
          </a:lnRef>
          <a:fillRef idx="3">
            <a:schemeClr val="accent3"/>
          </a:fillRef>
          <a:effectRef idx="3">
            <a:schemeClr val="accent3"/>
          </a:effectRef>
          <a:fontRef idx="minor">
            <a:schemeClr val="lt1"/>
          </a:fontRef>
        </dgm:style>
      </dgm:prSet>
      <dgm:spPr/>
      <dgm:t>
        <a:bodyPr/>
        <a:lstStyle/>
        <a:p>
          <a:pPr algn="l"/>
          <a:r>
            <a:rPr lang="en-US" u="sng" dirty="0">
              <a:effectLst>
                <a:outerShdw blurRad="38100" dist="38100" dir="2700000" algn="tl">
                  <a:srgbClr val="000000">
                    <a:alpha val="43137"/>
                  </a:srgbClr>
                </a:outerShdw>
              </a:effectLst>
            </a:rPr>
            <a:t>4107</a:t>
          </a:r>
          <a:r>
            <a:rPr lang="en-US" dirty="0"/>
            <a:t> - </a:t>
          </a:r>
          <a:r>
            <a:rPr lang="es-PR" b="1" i="1" dirty="0">
              <a:effectLst>
                <a:outerShdw blurRad="38100" dist="38100" dir="2700000" algn="tl">
                  <a:srgbClr val="000000">
                    <a:alpha val="43137"/>
                  </a:srgbClr>
                </a:outerShdw>
              </a:effectLst>
            </a:rPr>
            <a:t>Oportunidades de una Educación Integral</a:t>
          </a:r>
          <a:endParaRPr lang="es-PR" dirty="0"/>
        </a:p>
      </dgm:t>
    </dgm:pt>
    <dgm:pt modelId="{CD69BB63-E977-4818-B3A4-E9F0BDB8DD36}" type="parTrans" cxnId="{A49CE7B5-6858-471E-B47C-D6E4D0F0D85B}">
      <dgm:prSet/>
      <dgm:spPr/>
      <dgm:t>
        <a:bodyPr/>
        <a:lstStyle/>
        <a:p>
          <a:endParaRPr lang="es-PR"/>
        </a:p>
      </dgm:t>
    </dgm:pt>
    <dgm:pt modelId="{FBA70BC2-8D33-434B-BB16-9213E8E14E01}" type="sibTrans" cxnId="{A49CE7B5-6858-471E-B47C-D6E4D0F0D85B}">
      <dgm:prSet/>
      <dgm:spPr/>
      <dgm:t>
        <a:bodyPr/>
        <a:lstStyle/>
        <a:p>
          <a:endParaRPr lang="es-PR"/>
        </a:p>
      </dgm:t>
    </dgm:pt>
    <dgm:pt modelId="{6876CEA1-D703-4665-8DEC-B6256F4567A2}">
      <dgm:prSet phldrT="[Text]">
        <dgm:style>
          <a:lnRef idx="0">
            <a:schemeClr val="accent2"/>
          </a:lnRef>
          <a:fillRef idx="3">
            <a:schemeClr val="accent2"/>
          </a:fillRef>
          <a:effectRef idx="3">
            <a:schemeClr val="accent2"/>
          </a:effectRef>
          <a:fontRef idx="minor">
            <a:schemeClr val="lt1"/>
          </a:fontRef>
        </dgm:style>
      </dgm:prSet>
      <dgm:spPr/>
      <dgm:t>
        <a:bodyPr/>
        <a:lstStyle/>
        <a:p>
          <a:pPr algn="l"/>
          <a:r>
            <a:rPr lang="es-PR" b="0" u="sng" dirty="0">
              <a:effectLst>
                <a:outerShdw blurRad="38100" dist="38100" dir="2700000" algn="tl">
                  <a:srgbClr val="000000">
                    <a:alpha val="43137"/>
                  </a:srgbClr>
                </a:outerShdw>
              </a:effectLst>
            </a:rPr>
            <a:t>4109</a:t>
          </a:r>
          <a:r>
            <a:rPr lang="es-PR" b="0" dirty="0">
              <a:effectLst/>
            </a:rPr>
            <a:t> - </a:t>
          </a:r>
          <a:r>
            <a:rPr lang="es-PR" b="1" dirty="0">
              <a:effectLst>
                <a:outerShdw blurRad="38100" dist="38100" dir="2700000" algn="tl">
                  <a:srgbClr val="000000">
                    <a:alpha val="43137"/>
                  </a:srgbClr>
                </a:outerShdw>
              </a:effectLst>
            </a:rPr>
            <a:t>Uso Efectivo de la Tecnología</a:t>
          </a:r>
          <a:endParaRPr lang="es-PR" dirty="0"/>
        </a:p>
      </dgm:t>
    </dgm:pt>
    <dgm:pt modelId="{4880078F-6AB9-4829-8A53-798AD6449A93}" type="parTrans" cxnId="{9E76379B-EA56-4F7C-AF18-22D7C6B2C32D}">
      <dgm:prSet/>
      <dgm:spPr/>
      <dgm:t>
        <a:bodyPr/>
        <a:lstStyle/>
        <a:p>
          <a:endParaRPr lang="es-PR"/>
        </a:p>
      </dgm:t>
    </dgm:pt>
    <dgm:pt modelId="{B7B6BAB2-6794-4F6B-BF14-73A5D1AF4FDA}" type="sibTrans" cxnId="{9E76379B-EA56-4F7C-AF18-22D7C6B2C32D}">
      <dgm:prSet/>
      <dgm:spPr/>
      <dgm:t>
        <a:bodyPr/>
        <a:lstStyle/>
        <a:p>
          <a:endParaRPr lang="es-PR"/>
        </a:p>
      </dgm:t>
    </dgm:pt>
    <dgm:pt modelId="{8942F03A-53A6-40D9-BA07-89DC0BCA45E0}">
      <dgm:prSet>
        <dgm:style>
          <a:lnRef idx="0">
            <a:schemeClr val="accent5"/>
          </a:lnRef>
          <a:fillRef idx="3">
            <a:schemeClr val="accent5"/>
          </a:fillRef>
          <a:effectRef idx="3">
            <a:schemeClr val="accent5"/>
          </a:effectRef>
          <a:fontRef idx="minor">
            <a:schemeClr val="lt1"/>
          </a:fontRef>
        </dgm:style>
      </dgm:prSet>
      <dgm:spPr/>
      <dgm:t>
        <a:bodyPr/>
        <a:lstStyle/>
        <a:p>
          <a:pPr algn="l"/>
          <a:r>
            <a:rPr lang="es-PR" b="0" i="0" u="sng" dirty="0">
              <a:effectLst>
                <a:outerShdw blurRad="38100" dist="38100" dir="2700000" algn="tl">
                  <a:srgbClr val="000000">
                    <a:alpha val="43137"/>
                  </a:srgbClr>
                </a:outerShdw>
              </a:effectLst>
            </a:rPr>
            <a:t>4108</a:t>
          </a:r>
          <a:r>
            <a:rPr lang="es-PR" b="0" i="0" dirty="0">
              <a:effectLst/>
            </a:rPr>
            <a:t> - </a:t>
          </a:r>
          <a:r>
            <a:rPr lang="es-PR" b="1" i="1" dirty="0">
              <a:effectLst>
                <a:outerShdw blurRad="38100" dist="38100" dir="2700000" algn="tl">
                  <a:srgbClr val="000000">
                    <a:alpha val="43137"/>
                  </a:srgbClr>
                </a:outerShdw>
              </a:effectLst>
            </a:rPr>
            <a:t>Estudiantes Seguros y Saludables</a:t>
          </a:r>
          <a:endParaRPr lang="en-US" dirty="0"/>
        </a:p>
      </dgm:t>
    </dgm:pt>
    <dgm:pt modelId="{EAF191CD-FC33-400D-A4DE-8AF6F99FB87F}" type="parTrans" cxnId="{2E5BC1AC-0C65-40C1-84D5-2BB3A95D685D}">
      <dgm:prSet/>
      <dgm:spPr/>
      <dgm:t>
        <a:bodyPr/>
        <a:lstStyle/>
        <a:p>
          <a:endParaRPr lang="es-PR"/>
        </a:p>
      </dgm:t>
    </dgm:pt>
    <dgm:pt modelId="{CED00CED-6D86-4F0A-A8B4-CC1BDB48BB99}" type="sibTrans" cxnId="{2E5BC1AC-0C65-40C1-84D5-2BB3A95D685D}">
      <dgm:prSet/>
      <dgm:spPr/>
      <dgm:t>
        <a:bodyPr/>
        <a:lstStyle/>
        <a:p>
          <a:endParaRPr lang="es-PR"/>
        </a:p>
      </dgm:t>
    </dgm:pt>
    <dgm:pt modelId="{86B503CD-AB8B-4A99-A078-6E44C2AA78C7}" type="pres">
      <dgm:prSet presAssocID="{D0337874-B3B9-472D-94FA-19A8D228211D}" presName="compositeShape" presStyleCnt="0">
        <dgm:presLayoutVars>
          <dgm:dir/>
          <dgm:resizeHandles/>
        </dgm:presLayoutVars>
      </dgm:prSet>
      <dgm:spPr/>
    </dgm:pt>
    <dgm:pt modelId="{2B33070B-61FF-4F5A-8F6D-4634FA52E952}" type="pres">
      <dgm:prSet presAssocID="{D0337874-B3B9-472D-94FA-19A8D228211D}" presName="pyramid" presStyleLbl="node1" presStyleIdx="0" presStyleCnt="1">
        <dgm:style>
          <a:lnRef idx="0">
            <a:schemeClr val="accent1"/>
          </a:lnRef>
          <a:fillRef idx="3">
            <a:schemeClr val="accent1"/>
          </a:fillRef>
          <a:effectRef idx="3">
            <a:schemeClr val="accent1"/>
          </a:effectRef>
          <a:fontRef idx="minor">
            <a:schemeClr val="lt1"/>
          </a:fontRef>
        </dgm:style>
      </dgm:prSet>
      <dgm:spPr/>
    </dgm:pt>
    <dgm:pt modelId="{6D29ACDD-59C5-4728-BD12-5FC658823097}" type="pres">
      <dgm:prSet presAssocID="{D0337874-B3B9-472D-94FA-19A8D228211D}" presName="theList" presStyleCnt="0"/>
      <dgm:spPr/>
    </dgm:pt>
    <dgm:pt modelId="{164A76C4-F8DD-4883-B7CB-4E0273D5ADDA}" type="pres">
      <dgm:prSet presAssocID="{B61BFE59-97F4-406C-893F-DB79F94769BF}" presName="aNode" presStyleLbl="fgAcc1" presStyleIdx="0" presStyleCnt="3" custScaleX="111553" custLinFactY="15578" custLinFactNeighborX="2219" custLinFactNeighborY="100000">
        <dgm:presLayoutVars>
          <dgm:bulletEnabled val="1"/>
        </dgm:presLayoutVars>
      </dgm:prSet>
      <dgm:spPr/>
    </dgm:pt>
    <dgm:pt modelId="{D5915944-BAB4-4482-9BFC-0A7C8827B713}" type="pres">
      <dgm:prSet presAssocID="{B61BFE59-97F4-406C-893F-DB79F94769BF}" presName="aSpace" presStyleCnt="0"/>
      <dgm:spPr/>
    </dgm:pt>
    <dgm:pt modelId="{0EFE96C0-C76F-4F78-AC96-342047CB8526}" type="pres">
      <dgm:prSet presAssocID="{8942F03A-53A6-40D9-BA07-89DC0BCA45E0}" presName="aNode" presStyleLbl="fgAcc1" presStyleIdx="1" presStyleCnt="3" custScaleX="113073" custLinFactY="10855" custLinFactNeighborX="2219" custLinFactNeighborY="100000">
        <dgm:presLayoutVars>
          <dgm:bulletEnabled val="1"/>
        </dgm:presLayoutVars>
      </dgm:prSet>
      <dgm:spPr/>
    </dgm:pt>
    <dgm:pt modelId="{50CFD2A6-1DE2-4D1B-839C-684155035A42}" type="pres">
      <dgm:prSet presAssocID="{8942F03A-53A6-40D9-BA07-89DC0BCA45E0}" presName="aSpace" presStyleCnt="0"/>
      <dgm:spPr/>
    </dgm:pt>
    <dgm:pt modelId="{4A871A3B-BB9B-47D9-A777-62DAA97BB1B2}" type="pres">
      <dgm:prSet presAssocID="{6876CEA1-D703-4665-8DEC-B6256F4567A2}" presName="aNode" presStyleLbl="fgAcc1" presStyleIdx="2" presStyleCnt="3" custScaleX="113073" custLinFactY="7808" custLinFactNeighborX="2219" custLinFactNeighborY="100000">
        <dgm:presLayoutVars>
          <dgm:bulletEnabled val="1"/>
        </dgm:presLayoutVars>
      </dgm:prSet>
      <dgm:spPr/>
    </dgm:pt>
    <dgm:pt modelId="{8B5A8077-BB95-4B8D-AA6C-4073780AA25D}" type="pres">
      <dgm:prSet presAssocID="{6876CEA1-D703-4665-8DEC-B6256F4567A2}" presName="aSpace" presStyleCnt="0"/>
      <dgm:spPr/>
    </dgm:pt>
  </dgm:ptLst>
  <dgm:cxnLst>
    <dgm:cxn modelId="{E9D31242-EB3F-4D9A-8A31-5A8892BE2BB0}" type="presOf" srcId="{B61BFE59-97F4-406C-893F-DB79F94769BF}" destId="{164A76C4-F8DD-4883-B7CB-4E0273D5ADDA}" srcOrd="0" destOrd="0" presId="urn:microsoft.com/office/officeart/2005/8/layout/pyramid2"/>
    <dgm:cxn modelId="{9E76379B-EA56-4F7C-AF18-22D7C6B2C32D}" srcId="{D0337874-B3B9-472D-94FA-19A8D228211D}" destId="{6876CEA1-D703-4665-8DEC-B6256F4567A2}" srcOrd="2" destOrd="0" parTransId="{4880078F-6AB9-4829-8A53-798AD6449A93}" sibTransId="{B7B6BAB2-6794-4F6B-BF14-73A5D1AF4FDA}"/>
    <dgm:cxn modelId="{2E5BC1AC-0C65-40C1-84D5-2BB3A95D685D}" srcId="{D0337874-B3B9-472D-94FA-19A8D228211D}" destId="{8942F03A-53A6-40D9-BA07-89DC0BCA45E0}" srcOrd="1" destOrd="0" parTransId="{EAF191CD-FC33-400D-A4DE-8AF6F99FB87F}" sibTransId="{CED00CED-6D86-4F0A-A8B4-CC1BDB48BB99}"/>
    <dgm:cxn modelId="{A49CE7B5-6858-471E-B47C-D6E4D0F0D85B}" srcId="{D0337874-B3B9-472D-94FA-19A8D228211D}" destId="{B61BFE59-97F4-406C-893F-DB79F94769BF}" srcOrd="0" destOrd="0" parTransId="{CD69BB63-E977-4818-B3A4-E9F0BDB8DD36}" sibTransId="{FBA70BC2-8D33-434B-BB16-9213E8E14E01}"/>
    <dgm:cxn modelId="{56535DE8-47D4-47CB-90E3-BF3B09C1EDA2}" type="presOf" srcId="{6876CEA1-D703-4665-8DEC-B6256F4567A2}" destId="{4A871A3B-BB9B-47D9-A777-62DAA97BB1B2}" srcOrd="0" destOrd="0" presId="urn:microsoft.com/office/officeart/2005/8/layout/pyramid2"/>
    <dgm:cxn modelId="{24B692E8-5D5C-4C23-A010-000E92CD12F0}" type="presOf" srcId="{D0337874-B3B9-472D-94FA-19A8D228211D}" destId="{86B503CD-AB8B-4A99-A078-6E44C2AA78C7}" srcOrd="0" destOrd="0" presId="urn:microsoft.com/office/officeart/2005/8/layout/pyramid2"/>
    <dgm:cxn modelId="{B67E17F1-4D64-42FA-9C9A-672C2BDACBDB}" type="presOf" srcId="{8942F03A-53A6-40D9-BA07-89DC0BCA45E0}" destId="{0EFE96C0-C76F-4F78-AC96-342047CB8526}" srcOrd="0" destOrd="0" presId="urn:microsoft.com/office/officeart/2005/8/layout/pyramid2"/>
    <dgm:cxn modelId="{77E1CD6A-6BF5-4F26-91A0-58E436411A50}" type="presParOf" srcId="{86B503CD-AB8B-4A99-A078-6E44C2AA78C7}" destId="{2B33070B-61FF-4F5A-8F6D-4634FA52E952}" srcOrd="0" destOrd="0" presId="urn:microsoft.com/office/officeart/2005/8/layout/pyramid2"/>
    <dgm:cxn modelId="{8205B300-1607-4203-9F52-41CCED59B2FA}" type="presParOf" srcId="{86B503CD-AB8B-4A99-A078-6E44C2AA78C7}" destId="{6D29ACDD-59C5-4728-BD12-5FC658823097}" srcOrd="1" destOrd="0" presId="urn:microsoft.com/office/officeart/2005/8/layout/pyramid2"/>
    <dgm:cxn modelId="{244939A3-0011-48D6-9755-419A0029219B}" type="presParOf" srcId="{6D29ACDD-59C5-4728-BD12-5FC658823097}" destId="{164A76C4-F8DD-4883-B7CB-4E0273D5ADDA}" srcOrd="0" destOrd="0" presId="urn:microsoft.com/office/officeart/2005/8/layout/pyramid2"/>
    <dgm:cxn modelId="{3DD7394C-4F5B-458F-BA5C-B1EB460C1136}" type="presParOf" srcId="{6D29ACDD-59C5-4728-BD12-5FC658823097}" destId="{D5915944-BAB4-4482-9BFC-0A7C8827B713}" srcOrd="1" destOrd="0" presId="urn:microsoft.com/office/officeart/2005/8/layout/pyramid2"/>
    <dgm:cxn modelId="{EEF65B72-3728-4069-B9FD-555C59A34891}" type="presParOf" srcId="{6D29ACDD-59C5-4728-BD12-5FC658823097}" destId="{0EFE96C0-C76F-4F78-AC96-342047CB8526}" srcOrd="2" destOrd="0" presId="urn:microsoft.com/office/officeart/2005/8/layout/pyramid2"/>
    <dgm:cxn modelId="{9CEC2031-6014-4A6F-8C24-473520F8A61D}" type="presParOf" srcId="{6D29ACDD-59C5-4728-BD12-5FC658823097}" destId="{50CFD2A6-1DE2-4D1B-839C-684155035A42}" srcOrd="3" destOrd="0" presId="urn:microsoft.com/office/officeart/2005/8/layout/pyramid2"/>
    <dgm:cxn modelId="{1CEFFDE8-E3F2-477F-BB77-C03BA537CD79}" type="presParOf" srcId="{6D29ACDD-59C5-4728-BD12-5FC658823097}" destId="{4A871A3B-BB9B-47D9-A777-62DAA97BB1B2}" srcOrd="4" destOrd="0" presId="urn:microsoft.com/office/officeart/2005/8/layout/pyramid2"/>
    <dgm:cxn modelId="{529D33F3-13A3-4B04-A434-04C8EC0A8EA3}" type="presParOf" srcId="{6D29ACDD-59C5-4728-BD12-5FC658823097}" destId="{8B5A8077-BB95-4B8D-AA6C-4073780AA25D}"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7212B5-34A8-4F36-BD97-9EBAD6EBCE1E}"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s-PR"/>
        </a:p>
      </dgm:t>
    </dgm:pt>
    <dgm:pt modelId="{0A82CE38-E0B7-4718-A4FD-4EA0AF1A380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dirty="0">
              <a:effectLst>
                <a:outerShdw blurRad="38100" dist="38100" dir="2700000" algn="tl">
                  <a:srgbClr val="000000">
                    <a:alpha val="43137"/>
                  </a:srgbClr>
                </a:outerShdw>
              </a:effectLst>
            </a:rPr>
            <a:t>4105</a:t>
          </a:r>
          <a:endParaRPr lang="es-PR" b="1" dirty="0">
            <a:effectLst>
              <a:outerShdw blurRad="38100" dist="38100" dir="2700000" algn="tl">
                <a:srgbClr val="000000">
                  <a:alpha val="43137"/>
                </a:srgbClr>
              </a:outerShdw>
            </a:effectLst>
          </a:endParaRPr>
        </a:p>
      </dgm:t>
    </dgm:pt>
    <dgm:pt modelId="{F0C6F802-5047-41AD-AB91-BBCF442E9E48}" type="parTrans" cxnId="{78465BA5-A946-41B9-B025-82D4FCED56EC}">
      <dgm:prSet/>
      <dgm:spPr/>
      <dgm:t>
        <a:bodyPr/>
        <a:lstStyle/>
        <a:p>
          <a:endParaRPr lang="es-PR"/>
        </a:p>
      </dgm:t>
    </dgm:pt>
    <dgm:pt modelId="{3633114A-E6E4-4A44-814E-A37374291FF1}" type="sibTrans" cxnId="{78465BA5-A946-41B9-B025-82D4FCED56EC}">
      <dgm:prSet/>
      <dgm:spPr/>
      <dgm:t>
        <a:bodyPr/>
        <a:lstStyle/>
        <a:p>
          <a:endParaRPr lang="es-PR"/>
        </a:p>
      </dgm:t>
    </dgm:pt>
    <dgm:pt modelId="{FA8C0635-ECE0-4D26-BD51-D59B77A96ACA}">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PR" noProof="0" dirty="0"/>
            <a:t>Permite que se generen consorcios entre escuelas.</a:t>
          </a:r>
        </a:p>
      </dgm:t>
    </dgm:pt>
    <dgm:pt modelId="{C9922D30-A4FE-4978-9F7C-DFFAF09DB706}" type="parTrans" cxnId="{B77400A1-07F8-4EB8-BC0C-061023CCB4A5}">
      <dgm:prSet/>
      <dgm:spPr/>
      <dgm:t>
        <a:bodyPr/>
        <a:lstStyle/>
        <a:p>
          <a:endParaRPr lang="es-PR"/>
        </a:p>
      </dgm:t>
    </dgm:pt>
    <dgm:pt modelId="{BB1C0629-37C6-40C3-B725-306DE043A698}" type="sibTrans" cxnId="{B77400A1-07F8-4EB8-BC0C-061023CCB4A5}">
      <dgm:prSet/>
      <dgm:spPr/>
      <dgm:t>
        <a:bodyPr/>
        <a:lstStyle/>
        <a:p>
          <a:endParaRPr lang="es-PR"/>
        </a:p>
      </dgm:t>
    </dgm:pt>
    <dgm:pt modelId="{9278D25E-0966-43FD-BDC0-EEA2245F15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dirty="0">
              <a:effectLst>
                <a:outerShdw blurRad="38100" dist="38100" dir="2700000" algn="tl">
                  <a:srgbClr val="000000">
                    <a:alpha val="43137"/>
                  </a:srgbClr>
                </a:outerShdw>
              </a:effectLst>
            </a:rPr>
            <a:t>4106</a:t>
          </a:r>
          <a:endParaRPr lang="es-PR" b="1" dirty="0">
            <a:effectLst>
              <a:outerShdw blurRad="38100" dist="38100" dir="2700000" algn="tl">
                <a:srgbClr val="000000">
                  <a:alpha val="43137"/>
                </a:srgbClr>
              </a:outerShdw>
            </a:effectLst>
          </a:endParaRPr>
        </a:p>
      </dgm:t>
    </dgm:pt>
    <dgm:pt modelId="{11EDA623-FA73-4516-B431-1E01D2FBAB60}" type="parTrans" cxnId="{2F2CC3A1-A27F-47F3-92D9-F97562F2860A}">
      <dgm:prSet/>
      <dgm:spPr/>
      <dgm:t>
        <a:bodyPr/>
        <a:lstStyle/>
        <a:p>
          <a:endParaRPr lang="es-PR"/>
        </a:p>
      </dgm:t>
    </dgm:pt>
    <dgm:pt modelId="{30F95259-CA22-45B8-961C-658D84D00723}" type="sibTrans" cxnId="{2F2CC3A1-A27F-47F3-92D9-F97562F2860A}">
      <dgm:prSet/>
      <dgm:spPr/>
      <dgm:t>
        <a:bodyPr/>
        <a:lstStyle/>
        <a:p>
          <a:endParaRPr lang="es-PR"/>
        </a:p>
      </dgm:t>
    </dgm:pt>
    <dgm:pt modelId="{95FCABA2-81FD-42BF-8934-D862DC5046D5}">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PR" noProof="0" dirty="0"/>
            <a:t>Requisito de que todo Proyecto a ser sufragado con los fondos del programa tiene que ser sustentado con un Estudio de Necesidades</a:t>
          </a:r>
          <a:r>
            <a:rPr lang="en-US" dirty="0"/>
            <a:t>.</a:t>
          </a:r>
          <a:endParaRPr lang="es-PR" dirty="0"/>
        </a:p>
      </dgm:t>
    </dgm:pt>
    <dgm:pt modelId="{201BF5C3-7F3F-4B97-9976-C55176F2945D}" type="parTrans" cxnId="{C011CBE6-1FE9-4705-9799-E23ED4980510}">
      <dgm:prSet/>
      <dgm:spPr/>
      <dgm:t>
        <a:bodyPr/>
        <a:lstStyle/>
        <a:p>
          <a:endParaRPr lang="es-PR"/>
        </a:p>
      </dgm:t>
    </dgm:pt>
    <dgm:pt modelId="{BE809AD1-DA47-4CD1-B698-857A84511298}" type="sibTrans" cxnId="{C011CBE6-1FE9-4705-9799-E23ED4980510}">
      <dgm:prSet/>
      <dgm:spPr/>
      <dgm:t>
        <a:bodyPr/>
        <a:lstStyle/>
        <a:p>
          <a:endParaRPr lang="es-PR"/>
        </a:p>
      </dgm:t>
    </dgm:pt>
    <dgm:pt modelId="{9E9A45D8-6122-40F5-B962-0AF1CCE2CA4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dirty="0">
              <a:effectLst>
                <a:outerShdw blurRad="38100" dist="38100" dir="2700000" algn="tl">
                  <a:srgbClr val="000000">
                    <a:alpha val="43137"/>
                  </a:srgbClr>
                </a:outerShdw>
              </a:effectLst>
            </a:rPr>
            <a:t>4110</a:t>
          </a:r>
          <a:endParaRPr lang="es-PR" b="1" dirty="0">
            <a:effectLst>
              <a:outerShdw blurRad="38100" dist="38100" dir="2700000" algn="tl">
                <a:srgbClr val="000000">
                  <a:alpha val="43137"/>
                </a:srgbClr>
              </a:outerShdw>
            </a:effectLst>
          </a:endParaRPr>
        </a:p>
      </dgm:t>
    </dgm:pt>
    <dgm:pt modelId="{F4BAE773-49D3-490B-8A2A-B7655ABC2793}" type="parTrans" cxnId="{B419E995-7744-43CF-9844-8739B9B55517}">
      <dgm:prSet/>
      <dgm:spPr/>
      <dgm:t>
        <a:bodyPr/>
        <a:lstStyle/>
        <a:p>
          <a:endParaRPr lang="es-PR"/>
        </a:p>
      </dgm:t>
    </dgm:pt>
    <dgm:pt modelId="{9BE3CE94-D793-4A2F-8A12-7E42CCAE143F}" type="sibTrans" cxnId="{B419E995-7744-43CF-9844-8739B9B55517}">
      <dgm:prSet/>
      <dgm:spPr/>
      <dgm:t>
        <a:bodyPr/>
        <a:lstStyle/>
        <a:p>
          <a:endParaRPr lang="es-PR"/>
        </a:p>
      </dgm:t>
    </dgm:pt>
    <dgm:pt modelId="{490B2411-7BE6-48E3-BDA5-0C9D1447A66E}">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PR" noProof="0" dirty="0"/>
            <a:t>Ordenanza del uso de los fondos para suplementar y no suplantar</a:t>
          </a:r>
          <a:r>
            <a:rPr lang="en-US" dirty="0"/>
            <a:t>.</a:t>
          </a:r>
          <a:endParaRPr lang="es-PR" dirty="0"/>
        </a:p>
      </dgm:t>
    </dgm:pt>
    <dgm:pt modelId="{74CF57F4-DED3-40B9-BE98-39E04779C041}" type="parTrans" cxnId="{A6DE990C-5072-494D-89B1-EF1F6A40BB65}">
      <dgm:prSet/>
      <dgm:spPr/>
      <dgm:t>
        <a:bodyPr/>
        <a:lstStyle/>
        <a:p>
          <a:endParaRPr lang="es-PR"/>
        </a:p>
      </dgm:t>
    </dgm:pt>
    <dgm:pt modelId="{06550490-0FA0-49ED-8D39-4421DBF35207}" type="sibTrans" cxnId="{A6DE990C-5072-494D-89B1-EF1F6A40BB65}">
      <dgm:prSet/>
      <dgm:spPr/>
      <dgm:t>
        <a:bodyPr/>
        <a:lstStyle/>
        <a:p>
          <a:endParaRPr lang="es-PR"/>
        </a:p>
      </dgm:t>
    </dgm:pt>
    <dgm:pt modelId="{160D711B-C5CE-47D5-B000-7448EB9095EA}" type="pres">
      <dgm:prSet presAssocID="{067212B5-34A8-4F36-BD97-9EBAD6EBCE1E}" presName="Name0" presStyleCnt="0">
        <dgm:presLayoutVars>
          <dgm:dir/>
          <dgm:animLvl val="lvl"/>
          <dgm:resizeHandles val="exact"/>
        </dgm:presLayoutVars>
      </dgm:prSet>
      <dgm:spPr/>
    </dgm:pt>
    <dgm:pt modelId="{E93C7166-B3F3-413B-A792-07A0AEBD2C2D}" type="pres">
      <dgm:prSet presAssocID="{0A82CE38-E0B7-4718-A4FD-4EA0AF1A3804}" presName="composite" presStyleCnt="0"/>
      <dgm:spPr/>
    </dgm:pt>
    <dgm:pt modelId="{A3F75BCB-A3FD-4AA7-AE97-4A6B40EAC434}" type="pres">
      <dgm:prSet presAssocID="{0A82CE38-E0B7-4718-A4FD-4EA0AF1A3804}" presName="parTx" presStyleLbl="alignNode1" presStyleIdx="0" presStyleCnt="3">
        <dgm:presLayoutVars>
          <dgm:chMax val="0"/>
          <dgm:chPref val="0"/>
          <dgm:bulletEnabled val="1"/>
        </dgm:presLayoutVars>
      </dgm:prSet>
      <dgm:spPr/>
    </dgm:pt>
    <dgm:pt modelId="{734D7D81-8345-4FA5-987D-D9D7CB845970}" type="pres">
      <dgm:prSet presAssocID="{0A82CE38-E0B7-4718-A4FD-4EA0AF1A3804}" presName="desTx" presStyleLbl="alignAccFollowNode1" presStyleIdx="0" presStyleCnt="3">
        <dgm:presLayoutVars>
          <dgm:bulletEnabled val="1"/>
        </dgm:presLayoutVars>
      </dgm:prSet>
      <dgm:spPr/>
    </dgm:pt>
    <dgm:pt modelId="{F3379E97-4876-440F-B86B-28788AFD01C8}" type="pres">
      <dgm:prSet presAssocID="{3633114A-E6E4-4A44-814E-A37374291FF1}" presName="space" presStyleCnt="0"/>
      <dgm:spPr/>
    </dgm:pt>
    <dgm:pt modelId="{95559ADE-5EF5-4E20-BED3-11CBFA40D143}" type="pres">
      <dgm:prSet presAssocID="{9278D25E-0966-43FD-BDC0-EEA2245F1560}" presName="composite" presStyleCnt="0"/>
      <dgm:spPr/>
    </dgm:pt>
    <dgm:pt modelId="{F86C3AC9-A21A-4857-BC6E-5596F0598EDD}" type="pres">
      <dgm:prSet presAssocID="{9278D25E-0966-43FD-BDC0-EEA2245F1560}" presName="parTx" presStyleLbl="alignNode1" presStyleIdx="1" presStyleCnt="3">
        <dgm:presLayoutVars>
          <dgm:chMax val="0"/>
          <dgm:chPref val="0"/>
          <dgm:bulletEnabled val="1"/>
        </dgm:presLayoutVars>
      </dgm:prSet>
      <dgm:spPr/>
    </dgm:pt>
    <dgm:pt modelId="{1D21560A-1B43-4102-AA99-CC7874D81EF2}" type="pres">
      <dgm:prSet presAssocID="{9278D25E-0966-43FD-BDC0-EEA2245F1560}" presName="desTx" presStyleLbl="alignAccFollowNode1" presStyleIdx="1" presStyleCnt="3">
        <dgm:presLayoutVars>
          <dgm:bulletEnabled val="1"/>
        </dgm:presLayoutVars>
      </dgm:prSet>
      <dgm:spPr/>
    </dgm:pt>
    <dgm:pt modelId="{C6BBF7FE-C709-48C3-8485-AEB5FD074728}" type="pres">
      <dgm:prSet presAssocID="{30F95259-CA22-45B8-961C-658D84D00723}" presName="space" presStyleCnt="0"/>
      <dgm:spPr/>
    </dgm:pt>
    <dgm:pt modelId="{B804C16B-F266-49E1-BBA4-29BF103FBC8E}" type="pres">
      <dgm:prSet presAssocID="{9E9A45D8-6122-40F5-B962-0AF1CCE2CA43}" presName="composite" presStyleCnt="0"/>
      <dgm:spPr/>
    </dgm:pt>
    <dgm:pt modelId="{BC5CD372-D9F7-4C0C-9D42-F54673CEAF4E}" type="pres">
      <dgm:prSet presAssocID="{9E9A45D8-6122-40F5-B962-0AF1CCE2CA43}" presName="parTx" presStyleLbl="alignNode1" presStyleIdx="2" presStyleCnt="3">
        <dgm:presLayoutVars>
          <dgm:chMax val="0"/>
          <dgm:chPref val="0"/>
          <dgm:bulletEnabled val="1"/>
        </dgm:presLayoutVars>
      </dgm:prSet>
      <dgm:spPr/>
    </dgm:pt>
    <dgm:pt modelId="{934633C5-E645-471E-AB92-9F8B3CD893FA}" type="pres">
      <dgm:prSet presAssocID="{9E9A45D8-6122-40F5-B962-0AF1CCE2CA43}" presName="desTx" presStyleLbl="alignAccFollowNode1" presStyleIdx="2" presStyleCnt="3">
        <dgm:presLayoutVars>
          <dgm:bulletEnabled val="1"/>
        </dgm:presLayoutVars>
      </dgm:prSet>
      <dgm:spPr/>
    </dgm:pt>
  </dgm:ptLst>
  <dgm:cxnLst>
    <dgm:cxn modelId="{A6DE990C-5072-494D-89B1-EF1F6A40BB65}" srcId="{9E9A45D8-6122-40F5-B962-0AF1CCE2CA43}" destId="{490B2411-7BE6-48E3-BDA5-0C9D1447A66E}" srcOrd="0" destOrd="0" parTransId="{74CF57F4-DED3-40B9-BE98-39E04779C041}" sibTransId="{06550490-0FA0-49ED-8D39-4421DBF35207}"/>
    <dgm:cxn modelId="{59FCE434-DEB9-412A-8C90-8A9F66838B1B}" type="presOf" srcId="{9E9A45D8-6122-40F5-B962-0AF1CCE2CA43}" destId="{BC5CD372-D9F7-4C0C-9D42-F54673CEAF4E}" srcOrd="0" destOrd="0" presId="urn:microsoft.com/office/officeart/2005/8/layout/hList1"/>
    <dgm:cxn modelId="{71E5EC48-9865-4C6F-9C7A-090E1DAA844E}" type="presOf" srcId="{0A82CE38-E0B7-4718-A4FD-4EA0AF1A3804}" destId="{A3F75BCB-A3FD-4AA7-AE97-4A6B40EAC434}" srcOrd="0" destOrd="0" presId="urn:microsoft.com/office/officeart/2005/8/layout/hList1"/>
    <dgm:cxn modelId="{A213996F-7368-4AA0-A4AB-C267289E74B7}" type="presOf" srcId="{95FCABA2-81FD-42BF-8934-D862DC5046D5}" destId="{1D21560A-1B43-4102-AA99-CC7874D81EF2}" srcOrd="0" destOrd="0" presId="urn:microsoft.com/office/officeart/2005/8/layout/hList1"/>
    <dgm:cxn modelId="{B0137D89-B03D-4F01-9F0C-C5B257100F7D}" type="presOf" srcId="{FA8C0635-ECE0-4D26-BD51-D59B77A96ACA}" destId="{734D7D81-8345-4FA5-987D-D9D7CB845970}" srcOrd="0" destOrd="0" presId="urn:microsoft.com/office/officeart/2005/8/layout/hList1"/>
    <dgm:cxn modelId="{AEE01E8D-D50D-4CB8-BE67-9A9EE4552C7D}" type="presOf" srcId="{067212B5-34A8-4F36-BD97-9EBAD6EBCE1E}" destId="{160D711B-C5CE-47D5-B000-7448EB9095EA}" srcOrd="0" destOrd="0" presId="urn:microsoft.com/office/officeart/2005/8/layout/hList1"/>
    <dgm:cxn modelId="{B419E995-7744-43CF-9844-8739B9B55517}" srcId="{067212B5-34A8-4F36-BD97-9EBAD6EBCE1E}" destId="{9E9A45D8-6122-40F5-B962-0AF1CCE2CA43}" srcOrd="2" destOrd="0" parTransId="{F4BAE773-49D3-490B-8A2A-B7655ABC2793}" sibTransId="{9BE3CE94-D793-4A2F-8A12-7E42CCAE143F}"/>
    <dgm:cxn modelId="{B77400A1-07F8-4EB8-BC0C-061023CCB4A5}" srcId="{0A82CE38-E0B7-4718-A4FD-4EA0AF1A3804}" destId="{FA8C0635-ECE0-4D26-BD51-D59B77A96ACA}" srcOrd="0" destOrd="0" parTransId="{C9922D30-A4FE-4978-9F7C-DFFAF09DB706}" sibTransId="{BB1C0629-37C6-40C3-B725-306DE043A698}"/>
    <dgm:cxn modelId="{2F2CC3A1-A27F-47F3-92D9-F97562F2860A}" srcId="{067212B5-34A8-4F36-BD97-9EBAD6EBCE1E}" destId="{9278D25E-0966-43FD-BDC0-EEA2245F1560}" srcOrd="1" destOrd="0" parTransId="{11EDA623-FA73-4516-B431-1E01D2FBAB60}" sibTransId="{30F95259-CA22-45B8-961C-658D84D00723}"/>
    <dgm:cxn modelId="{78465BA5-A946-41B9-B025-82D4FCED56EC}" srcId="{067212B5-34A8-4F36-BD97-9EBAD6EBCE1E}" destId="{0A82CE38-E0B7-4718-A4FD-4EA0AF1A3804}" srcOrd="0" destOrd="0" parTransId="{F0C6F802-5047-41AD-AB91-BBCF442E9E48}" sibTransId="{3633114A-E6E4-4A44-814E-A37374291FF1}"/>
    <dgm:cxn modelId="{A81E74AF-C3AA-418A-9678-F177AA637816}" type="presOf" srcId="{9278D25E-0966-43FD-BDC0-EEA2245F1560}" destId="{F86C3AC9-A21A-4857-BC6E-5596F0598EDD}" srcOrd="0" destOrd="0" presId="urn:microsoft.com/office/officeart/2005/8/layout/hList1"/>
    <dgm:cxn modelId="{34FC05BE-9A71-4A6E-B0B3-269DAD9B210C}" type="presOf" srcId="{490B2411-7BE6-48E3-BDA5-0C9D1447A66E}" destId="{934633C5-E645-471E-AB92-9F8B3CD893FA}" srcOrd="0" destOrd="0" presId="urn:microsoft.com/office/officeart/2005/8/layout/hList1"/>
    <dgm:cxn modelId="{C011CBE6-1FE9-4705-9799-E23ED4980510}" srcId="{9278D25E-0966-43FD-BDC0-EEA2245F1560}" destId="{95FCABA2-81FD-42BF-8934-D862DC5046D5}" srcOrd="0" destOrd="0" parTransId="{201BF5C3-7F3F-4B97-9976-C55176F2945D}" sibTransId="{BE809AD1-DA47-4CD1-B698-857A84511298}"/>
    <dgm:cxn modelId="{81C37C74-083A-49C4-9642-95AB68132EFC}" type="presParOf" srcId="{160D711B-C5CE-47D5-B000-7448EB9095EA}" destId="{E93C7166-B3F3-413B-A792-07A0AEBD2C2D}" srcOrd="0" destOrd="0" presId="urn:microsoft.com/office/officeart/2005/8/layout/hList1"/>
    <dgm:cxn modelId="{14BA042C-CC8D-4DBF-9118-F15B5DF9E806}" type="presParOf" srcId="{E93C7166-B3F3-413B-A792-07A0AEBD2C2D}" destId="{A3F75BCB-A3FD-4AA7-AE97-4A6B40EAC434}" srcOrd="0" destOrd="0" presId="urn:microsoft.com/office/officeart/2005/8/layout/hList1"/>
    <dgm:cxn modelId="{28BBBB6F-EF35-4372-90AD-6CD54326E921}" type="presParOf" srcId="{E93C7166-B3F3-413B-A792-07A0AEBD2C2D}" destId="{734D7D81-8345-4FA5-987D-D9D7CB845970}" srcOrd="1" destOrd="0" presId="urn:microsoft.com/office/officeart/2005/8/layout/hList1"/>
    <dgm:cxn modelId="{90347B31-991E-4CD8-8BE4-6576FC2F01B1}" type="presParOf" srcId="{160D711B-C5CE-47D5-B000-7448EB9095EA}" destId="{F3379E97-4876-440F-B86B-28788AFD01C8}" srcOrd="1" destOrd="0" presId="urn:microsoft.com/office/officeart/2005/8/layout/hList1"/>
    <dgm:cxn modelId="{B33AABC1-9280-4DA2-911C-01FF1D292A53}" type="presParOf" srcId="{160D711B-C5CE-47D5-B000-7448EB9095EA}" destId="{95559ADE-5EF5-4E20-BED3-11CBFA40D143}" srcOrd="2" destOrd="0" presId="urn:microsoft.com/office/officeart/2005/8/layout/hList1"/>
    <dgm:cxn modelId="{DEEA5670-E2F1-4309-84F1-DA0E455FDF24}" type="presParOf" srcId="{95559ADE-5EF5-4E20-BED3-11CBFA40D143}" destId="{F86C3AC9-A21A-4857-BC6E-5596F0598EDD}" srcOrd="0" destOrd="0" presId="urn:microsoft.com/office/officeart/2005/8/layout/hList1"/>
    <dgm:cxn modelId="{A637624A-21D1-42A5-A50B-8F433A2D8F41}" type="presParOf" srcId="{95559ADE-5EF5-4E20-BED3-11CBFA40D143}" destId="{1D21560A-1B43-4102-AA99-CC7874D81EF2}" srcOrd="1" destOrd="0" presId="urn:microsoft.com/office/officeart/2005/8/layout/hList1"/>
    <dgm:cxn modelId="{8DA08F59-9A72-45C7-9DEE-AAA54A357189}" type="presParOf" srcId="{160D711B-C5CE-47D5-B000-7448EB9095EA}" destId="{C6BBF7FE-C709-48C3-8485-AEB5FD074728}" srcOrd="3" destOrd="0" presId="urn:microsoft.com/office/officeart/2005/8/layout/hList1"/>
    <dgm:cxn modelId="{3E7E9FB6-39FA-4B87-93E5-71A3D8D12599}" type="presParOf" srcId="{160D711B-C5CE-47D5-B000-7448EB9095EA}" destId="{B804C16B-F266-49E1-BBA4-29BF103FBC8E}" srcOrd="4" destOrd="0" presId="urn:microsoft.com/office/officeart/2005/8/layout/hList1"/>
    <dgm:cxn modelId="{E88555E9-5726-4A31-97B4-C93E65E2773E}" type="presParOf" srcId="{B804C16B-F266-49E1-BBA4-29BF103FBC8E}" destId="{BC5CD372-D9F7-4C0C-9D42-F54673CEAF4E}" srcOrd="0" destOrd="0" presId="urn:microsoft.com/office/officeart/2005/8/layout/hList1"/>
    <dgm:cxn modelId="{E519C88F-27D0-4844-B164-2203D9967116}" type="presParOf" srcId="{B804C16B-F266-49E1-BBA4-29BF103FBC8E}" destId="{934633C5-E645-471E-AB92-9F8B3CD89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3070B-61FF-4F5A-8F6D-4634FA52E952}">
      <dsp:nvSpPr>
        <dsp:cNvPr id="0" name=""/>
        <dsp:cNvSpPr/>
      </dsp:nvSpPr>
      <dsp:spPr>
        <a:xfrm>
          <a:off x="1456868" y="0"/>
          <a:ext cx="4372595" cy="4372595"/>
        </a:xfrm>
        <a:prstGeom prst="triangle">
          <a:avLst/>
        </a:prstGeom>
        <a:gradFill rotWithShape="1">
          <a:gsLst>
            <a:gs pos="0">
              <a:schemeClr val="accent1">
                <a:tint val="98000"/>
                <a:lumMod val="110000"/>
              </a:schemeClr>
            </a:gs>
            <a:gs pos="84000">
              <a:schemeClr val="accent1">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contrasting" dir="t">
            <a:rot lat="0" lon="0" rev="1200000"/>
          </a:lightRig>
        </a:scene3d>
        <a:sp3d>
          <a:bevelT w="38100" h="50800"/>
        </a:sp3d>
      </dsp:spPr>
      <dsp:style>
        <a:lnRef idx="0">
          <a:schemeClr val="accent1"/>
        </a:lnRef>
        <a:fillRef idx="3">
          <a:schemeClr val="accent1"/>
        </a:fillRef>
        <a:effectRef idx="3">
          <a:schemeClr val="accent1"/>
        </a:effectRef>
        <a:fontRef idx="minor">
          <a:schemeClr val="lt1"/>
        </a:fontRef>
      </dsp:style>
    </dsp:sp>
    <dsp:sp modelId="{164A76C4-F8DD-4883-B7CB-4E0273D5ADDA}">
      <dsp:nvSpPr>
        <dsp:cNvPr id="0" name=""/>
        <dsp:cNvSpPr/>
      </dsp:nvSpPr>
      <dsp:spPr>
        <a:xfrm>
          <a:off x="3542054" y="730236"/>
          <a:ext cx="3170544" cy="1035075"/>
        </a:xfrm>
        <a:prstGeom prst="roundRect">
          <a:avLst/>
        </a:prstGeom>
        <a:gradFill rotWithShape="1">
          <a:gsLst>
            <a:gs pos="0">
              <a:schemeClr val="accent3">
                <a:tint val="98000"/>
                <a:lumMod val="110000"/>
              </a:schemeClr>
            </a:gs>
            <a:gs pos="84000">
              <a:schemeClr val="accent3">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contrasting" dir="t">
            <a:rot lat="0" lon="0" rev="1200000"/>
          </a:lightRig>
        </a:scene3d>
        <a:sp3d z="300000">
          <a:bevelT w="38100" h="50800"/>
        </a:sp3d>
      </dsp:spPr>
      <dsp:style>
        <a:lnRef idx="0">
          <a:schemeClr val="accent3"/>
        </a:lnRef>
        <a:fillRef idx="3">
          <a:schemeClr val="accent3"/>
        </a:fillRef>
        <a:effectRef idx="3">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u="sng" kern="1200" dirty="0">
              <a:effectLst>
                <a:outerShdw blurRad="38100" dist="38100" dir="2700000" algn="tl">
                  <a:srgbClr val="000000">
                    <a:alpha val="43137"/>
                  </a:srgbClr>
                </a:outerShdw>
              </a:effectLst>
            </a:rPr>
            <a:t>4107</a:t>
          </a:r>
          <a:r>
            <a:rPr lang="en-US" sz="2100" kern="1200" dirty="0"/>
            <a:t> - </a:t>
          </a:r>
          <a:r>
            <a:rPr lang="es-PR" sz="2100" b="1" i="1" kern="1200" dirty="0">
              <a:effectLst>
                <a:outerShdw blurRad="38100" dist="38100" dir="2700000" algn="tl">
                  <a:srgbClr val="000000">
                    <a:alpha val="43137"/>
                  </a:srgbClr>
                </a:outerShdw>
              </a:effectLst>
            </a:rPr>
            <a:t>Oportunidades de una Educación Integral</a:t>
          </a:r>
          <a:endParaRPr lang="es-PR" sz="2100" kern="1200" dirty="0"/>
        </a:p>
      </dsp:txBody>
      <dsp:txXfrm>
        <a:off x="3592582" y="780764"/>
        <a:ext cx="3069488" cy="934019"/>
      </dsp:txXfrm>
    </dsp:sp>
    <dsp:sp modelId="{0EFE96C0-C76F-4F78-AC96-342047CB8526}">
      <dsp:nvSpPr>
        <dsp:cNvPr id="0" name=""/>
        <dsp:cNvSpPr/>
      </dsp:nvSpPr>
      <dsp:spPr>
        <a:xfrm>
          <a:off x="3520454" y="1845809"/>
          <a:ext cx="3213745" cy="1035075"/>
        </a:xfrm>
        <a:prstGeom prst="roundRect">
          <a:avLst/>
        </a:prstGeom>
        <a:gradFill rotWithShape="1">
          <a:gsLst>
            <a:gs pos="0">
              <a:schemeClr val="accent5">
                <a:tint val="98000"/>
                <a:lumMod val="110000"/>
              </a:schemeClr>
            </a:gs>
            <a:gs pos="84000">
              <a:schemeClr val="accent5">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contrasting" dir="t">
            <a:rot lat="0" lon="0" rev="1200000"/>
          </a:lightRig>
        </a:scene3d>
        <a:sp3d z="300000">
          <a:bevelT w="38100" h="50800"/>
        </a:sp3d>
      </dsp:spPr>
      <dsp:style>
        <a:lnRef idx="0">
          <a:schemeClr val="accent5"/>
        </a:lnRef>
        <a:fillRef idx="3">
          <a:schemeClr val="accent5"/>
        </a:fillRef>
        <a:effectRef idx="3">
          <a:schemeClr val="accent5"/>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PR" sz="2100" b="0" i="0" u="sng" kern="1200" dirty="0">
              <a:effectLst>
                <a:outerShdw blurRad="38100" dist="38100" dir="2700000" algn="tl">
                  <a:srgbClr val="000000">
                    <a:alpha val="43137"/>
                  </a:srgbClr>
                </a:outerShdw>
              </a:effectLst>
            </a:rPr>
            <a:t>4108</a:t>
          </a:r>
          <a:r>
            <a:rPr lang="es-PR" sz="2100" b="0" i="0" kern="1200" dirty="0">
              <a:effectLst/>
            </a:rPr>
            <a:t> - </a:t>
          </a:r>
          <a:r>
            <a:rPr lang="es-PR" sz="2100" b="1" i="1" kern="1200" dirty="0">
              <a:effectLst>
                <a:outerShdw blurRad="38100" dist="38100" dir="2700000" algn="tl">
                  <a:srgbClr val="000000">
                    <a:alpha val="43137"/>
                  </a:srgbClr>
                </a:outerShdw>
              </a:effectLst>
            </a:rPr>
            <a:t>Estudiantes Seguros y Saludables</a:t>
          </a:r>
          <a:endParaRPr lang="en-US" sz="2100" kern="1200" dirty="0"/>
        </a:p>
      </dsp:txBody>
      <dsp:txXfrm>
        <a:off x="3570982" y="1896337"/>
        <a:ext cx="3112689" cy="934019"/>
      </dsp:txXfrm>
    </dsp:sp>
    <dsp:sp modelId="{4A871A3B-BB9B-47D9-A777-62DAA97BB1B2}">
      <dsp:nvSpPr>
        <dsp:cNvPr id="0" name=""/>
        <dsp:cNvSpPr/>
      </dsp:nvSpPr>
      <dsp:spPr>
        <a:xfrm>
          <a:off x="3520454" y="2978730"/>
          <a:ext cx="3213745" cy="1035075"/>
        </a:xfrm>
        <a:prstGeom prst="roundRect">
          <a:avLst/>
        </a:prstGeom>
        <a:gradFill rotWithShape="1">
          <a:gsLst>
            <a:gs pos="0">
              <a:schemeClr val="accent2">
                <a:tint val="98000"/>
                <a:lumMod val="110000"/>
              </a:schemeClr>
            </a:gs>
            <a:gs pos="84000">
              <a:schemeClr val="accent2">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contrasting" dir="t">
            <a:rot lat="0" lon="0" rev="1200000"/>
          </a:lightRig>
        </a:scene3d>
        <a:sp3d z="300000">
          <a:bevelT w="38100" h="50800"/>
        </a:sp3d>
      </dsp:spPr>
      <dsp:style>
        <a:lnRef idx="0">
          <a:schemeClr val="accent2"/>
        </a:lnRef>
        <a:fillRef idx="3">
          <a:schemeClr val="accent2"/>
        </a:fillRef>
        <a:effectRef idx="3">
          <a:schemeClr val="accent2"/>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PR" sz="2100" b="0" u="sng" kern="1200" dirty="0">
              <a:effectLst>
                <a:outerShdw blurRad="38100" dist="38100" dir="2700000" algn="tl">
                  <a:srgbClr val="000000">
                    <a:alpha val="43137"/>
                  </a:srgbClr>
                </a:outerShdw>
              </a:effectLst>
            </a:rPr>
            <a:t>4109</a:t>
          </a:r>
          <a:r>
            <a:rPr lang="es-PR" sz="2100" b="0" kern="1200" dirty="0">
              <a:effectLst/>
            </a:rPr>
            <a:t> - </a:t>
          </a:r>
          <a:r>
            <a:rPr lang="es-PR" sz="2100" b="1" kern="1200" dirty="0">
              <a:effectLst>
                <a:outerShdw blurRad="38100" dist="38100" dir="2700000" algn="tl">
                  <a:srgbClr val="000000">
                    <a:alpha val="43137"/>
                  </a:srgbClr>
                </a:outerShdw>
              </a:effectLst>
            </a:rPr>
            <a:t>Uso Efectivo de la Tecnología</a:t>
          </a:r>
          <a:endParaRPr lang="es-PR" sz="2100" kern="1200" dirty="0"/>
        </a:p>
      </dsp:txBody>
      <dsp:txXfrm>
        <a:off x="3570982" y="3029258"/>
        <a:ext cx="3112689" cy="934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75BCB-A3FD-4AA7-AE97-4A6B40EAC434}">
      <dsp:nvSpPr>
        <dsp:cNvPr id="0" name=""/>
        <dsp:cNvSpPr/>
      </dsp:nvSpPr>
      <dsp:spPr>
        <a:xfrm>
          <a:off x="3446" y="48276"/>
          <a:ext cx="3360687" cy="691200"/>
        </a:xfrm>
        <a:prstGeom prst="rect">
          <a:avLst/>
        </a:prstGeom>
        <a:solidFill>
          <a:schemeClr val="accent2">
            <a:hueOff val="0"/>
            <a:satOff val="0"/>
            <a:lumOff val="0"/>
            <a:alphaOff val="0"/>
          </a:schemeClr>
        </a:solidFill>
        <a:ln w="2222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4105</a:t>
          </a:r>
          <a:endParaRPr lang="es-PR" sz="2400" b="1" kern="1200" dirty="0">
            <a:effectLst>
              <a:outerShdw blurRad="38100" dist="38100" dir="2700000" algn="tl">
                <a:srgbClr val="000000">
                  <a:alpha val="43137"/>
                </a:srgbClr>
              </a:outerShdw>
            </a:effectLst>
          </a:endParaRPr>
        </a:p>
      </dsp:txBody>
      <dsp:txXfrm>
        <a:off x="3446" y="48276"/>
        <a:ext cx="3360687" cy="691200"/>
      </dsp:txXfrm>
    </dsp:sp>
    <dsp:sp modelId="{734D7D81-8345-4FA5-987D-D9D7CB845970}">
      <dsp:nvSpPr>
        <dsp:cNvPr id="0" name=""/>
        <dsp:cNvSpPr/>
      </dsp:nvSpPr>
      <dsp:spPr>
        <a:xfrm>
          <a:off x="3446" y="739476"/>
          <a:ext cx="3360687" cy="2890484"/>
        </a:xfrm>
        <a:prstGeom prst="rect">
          <a:avLst/>
        </a:prstGeom>
        <a:solidFill>
          <a:schemeClr val="accent2">
            <a:tint val="40000"/>
            <a:alpha val="90000"/>
            <a:hueOff val="0"/>
            <a:satOff val="0"/>
            <a:lumOff val="0"/>
            <a:alphaOff val="0"/>
          </a:schemeClr>
        </a:solidFill>
        <a:ln w="2222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PR" sz="2400" kern="1200" noProof="0" dirty="0"/>
            <a:t>Permite que se generen consorcios entre escuelas.</a:t>
          </a:r>
        </a:p>
      </dsp:txBody>
      <dsp:txXfrm>
        <a:off x="3446" y="739476"/>
        <a:ext cx="3360687" cy="2890484"/>
      </dsp:txXfrm>
    </dsp:sp>
    <dsp:sp modelId="{F86C3AC9-A21A-4857-BC6E-5596F0598EDD}">
      <dsp:nvSpPr>
        <dsp:cNvPr id="0" name=""/>
        <dsp:cNvSpPr/>
      </dsp:nvSpPr>
      <dsp:spPr>
        <a:xfrm>
          <a:off x="3834631" y="48276"/>
          <a:ext cx="3360687" cy="691200"/>
        </a:xfrm>
        <a:prstGeom prst="rect">
          <a:avLst/>
        </a:prstGeom>
        <a:solidFill>
          <a:schemeClr val="accent3">
            <a:hueOff val="0"/>
            <a:satOff val="0"/>
            <a:lumOff val="0"/>
            <a:alphaOff val="0"/>
          </a:schemeClr>
        </a:solidFill>
        <a:ln w="2222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4106</a:t>
          </a:r>
          <a:endParaRPr lang="es-PR" sz="2400" b="1" kern="1200" dirty="0">
            <a:effectLst>
              <a:outerShdw blurRad="38100" dist="38100" dir="2700000" algn="tl">
                <a:srgbClr val="000000">
                  <a:alpha val="43137"/>
                </a:srgbClr>
              </a:outerShdw>
            </a:effectLst>
          </a:endParaRPr>
        </a:p>
      </dsp:txBody>
      <dsp:txXfrm>
        <a:off x="3834631" y="48276"/>
        <a:ext cx="3360687" cy="691200"/>
      </dsp:txXfrm>
    </dsp:sp>
    <dsp:sp modelId="{1D21560A-1B43-4102-AA99-CC7874D81EF2}">
      <dsp:nvSpPr>
        <dsp:cNvPr id="0" name=""/>
        <dsp:cNvSpPr/>
      </dsp:nvSpPr>
      <dsp:spPr>
        <a:xfrm>
          <a:off x="3834631" y="739476"/>
          <a:ext cx="3360687" cy="2890484"/>
        </a:xfrm>
        <a:prstGeom prst="rect">
          <a:avLst/>
        </a:prstGeom>
        <a:solidFill>
          <a:schemeClr val="accent3">
            <a:tint val="40000"/>
            <a:alpha val="90000"/>
            <a:hueOff val="0"/>
            <a:satOff val="0"/>
            <a:lumOff val="0"/>
            <a:alphaOff val="0"/>
          </a:schemeClr>
        </a:solidFill>
        <a:ln w="2222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PR" sz="2400" kern="1200" noProof="0" dirty="0"/>
            <a:t>Requisito de que todo Proyecto a ser sufragado con los fondos del programa tiene que ser sustentado con un Estudio de Necesidades</a:t>
          </a:r>
          <a:r>
            <a:rPr lang="en-US" sz="2400" kern="1200" dirty="0"/>
            <a:t>.</a:t>
          </a:r>
          <a:endParaRPr lang="es-PR" sz="2400" kern="1200" dirty="0"/>
        </a:p>
      </dsp:txBody>
      <dsp:txXfrm>
        <a:off x="3834631" y="739476"/>
        <a:ext cx="3360687" cy="2890484"/>
      </dsp:txXfrm>
    </dsp:sp>
    <dsp:sp modelId="{BC5CD372-D9F7-4C0C-9D42-F54673CEAF4E}">
      <dsp:nvSpPr>
        <dsp:cNvPr id="0" name=""/>
        <dsp:cNvSpPr/>
      </dsp:nvSpPr>
      <dsp:spPr>
        <a:xfrm>
          <a:off x="7665815" y="48276"/>
          <a:ext cx="3360687" cy="691200"/>
        </a:xfrm>
        <a:prstGeom prst="rect">
          <a:avLst/>
        </a:prstGeom>
        <a:solidFill>
          <a:schemeClr val="accent4">
            <a:hueOff val="0"/>
            <a:satOff val="0"/>
            <a:lumOff val="0"/>
            <a:alphaOff val="0"/>
          </a:schemeClr>
        </a:solidFill>
        <a:ln w="2222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4110</a:t>
          </a:r>
          <a:endParaRPr lang="es-PR" sz="2400" b="1" kern="1200" dirty="0">
            <a:effectLst>
              <a:outerShdw blurRad="38100" dist="38100" dir="2700000" algn="tl">
                <a:srgbClr val="000000">
                  <a:alpha val="43137"/>
                </a:srgbClr>
              </a:outerShdw>
            </a:effectLst>
          </a:endParaRPr>
        </a:p>
      </dsp:txBody>
      <dsp:txXfrm>
        <a:off x="7665815" y="48276"/>
        <a:ext cx="3360687" cy="691200"/>
      </dsp:txXfrm>
    </dsp:sp>
    <dsp:sp modelId="{934633C5-E645-471E-AB92-9F8B3CD893FA}">
      <dsp:nvSpPr>
        <dsp:cNvPr id="0" name=""/>
        <dsp:cNvSpPr/>
      </dsp:nvSpPr>
      <dsp:spPr>
        <a:xfrm>
          <a:off x="7665815" y="739476"/>
          <a:ext cx="3360687" cy="2890484"/>
        </a:xfrm>
        <a:prstGeom prst="rect">
          <a:avLst/>
        </a:prstGeom>
        <a:solidFill>
          <a:schemeClr val="accent4">
            <a:tint val="40000"/>
            <a:alpha val="90000"/>
            <a:hueOff val="0"/>
            <a:satOff val="0"/>
            <a:lumOff val="0"/>
            <a:alphaOff val="0"/>
          </a:schemeClr>
        </a:solidFill>
        <a:ln w="2222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PR" sz="2400" kern="1200" noProof="0" dirty="0"/>
            <a:t>Ordenanza del uso de los fondos para suplementar y no suplantar</a:t>
          </a:r>
          <a:r>
            <a:rPr lang="en-US" sz="2400" kern="1200" dirty="0"/>
            <a:t>.</a:t>
          </a:r>
          <a:endParaRPr lang="es-PR" sz="2400" kern="1200" dirty="0"/>
        </a:p>
      </dsp:txBody>
      <dsp:txXfrm>
        <a:off x="7665815" y="739476"/>
        <a:ext cx="3360687" cy="289048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715AE-0257-493B-952B-F4CF13B3BC59}" type="datetimeFigureOut">
              <a:rPr lang="es-PR" smtClean="0"/>
              <a:t>04/05/2021</a:t>
            </a:fld>
            <a:endParaRPr lang="es-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FDDE8-0EC2-4C5D-A479-DA779A78F761}" type="slidenum">
              <a:rPr lang="es-PR" smtClean="0"/>
              <a:t>‹#›</a:t>
            </a:fld>
            <a:endParaRPr lang="es-PR"/>
          </a:p>
        </p:txBody>
      </p:sp>
    </p:spTree>
    <p:extLst>
      <p:ext uri="{BB962C8B-B14F-4D97-AF65-F5344CB8AC3E}">
        <p14:creationId xmlns:p14="http://schemas.microsoft.com/office/powerpoint/2010/main" val="1710363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4BA77E0-2F98-4320-BB6A-7474246702B6}" type="datetimeFigureOut">
              <a:rPr lang="es-PR" smtClean="0"/>
              <a:t>04/05/2021</a:t>
            </a:fld>
            <a:endParaRPr lang="es-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E17F5F7-9E44-4FD2-BDC2-6AFA3DD6614B}" type="slidenum">
              <a:rPr lang="es-PR" smtClean="0"/>
              <a:t>‹#›</a:t>
            </a:fld>
            <a:endParaRPr lang="es-PR"/>
          </a:p>
        </p:txBody>
      </p:sp>
    </p:spTree>
    <p:extLst>
      <p:ext uri="{BB962C8B-B14F-4D97-AF65-F5344CB8AC3E}">
        <p14:creationId xmlns:p14="http://schemas.microsoft.com/office/powerpoint/2010/main" val="371259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A77E0-2F98-4320-BB6A-7474246702B6}" type="datetimeFigureOut">
              <a:rPr lang="es-PR" smtClean="0"/>
              <a:t>04/05/2021</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219690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4BA77E0-2F98-4320-BB6A-7474246702B6}" type="datetimeFigureOut">
              <a:rPr lang="es-PR" smtClean="0"/>
              <a:t>04/05/2021</a:t>
            </a:fld>
            <a:endParaRPr lang="es-PR"/>
          </a:p>
        </p:txBody>
      </p:sp>
      <p:sp>
        <p:nvSpPr>
          <p:cNvPr id="5" name="Footer Placeholder 4"/>
          <p:cNvSpPr>
            <a:spLocks noGrp="1"/>
          </p:cNvSpPr>
          <p:nvPr>
            <p:ph type="ftr" sz="quarter" idx="11"/>
          </p:nvPr>
        </p:nvSpPr>
        <p:spPr>
          <a:xfrm>
            <a:off x="774923" y="5951811"/>
            <a:ext cx="7896279" cy="365125"/>
          </a:xfrm>
        </p:spPr>
        <p:txBody>
          <a:bodyPr/>
          <a:lstStyle/>
          <a:p>
            <a:endParaRPr lang="es-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E17F5F7-9E44-4FD2-BDC2-6AFA3DD6614B}" type="slidenum">
              <a:rPr lang="es-PR" smtClean="0"/>
              <a:t>‹#›</a:t>
            </a:fld>
            <a:endParaRPr lang="es-PR"/>
          </a:p>
        </p:txBody>
      </p:sp>
    </p:spTree>
    <p:extLst>
      <p:ext uri="{BB962C8B-B14F-4D97-AF65-F5344CB8AC3E}">
        <p14:creationId xmlns:p14="http://schemas.microsoft.com/office/powerpoint/2010/main" val="32037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A77E0-2F98-4320-BB6A-7474246702B6}" type="datetimeFigureOut">
              <a:rPr lang="es-PR" smtClean="0"/>
              <a:t>04/05/2021</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a:xfrm>
            <a:off x="10558300" y="5956137"/>
            <a:ext cx="1052508" cy="365125"/>
          </a:xfrm>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714859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4BA77E0-2F98-4320-BB6A-7474246702B6}" type="datetimeFigureOut">
              <a:rPr lang="es-PR" smtClean="0"/>
              <a:t>04/05/2021</a:t>
            </a:fld>
            <a:endParaRPr lang="es-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E17F5F7-9E44-4FD2-BDC2-6AFA3DD6614B}" type="slidenum">
              <a:rPr lang="es-PR" smtClean="0"/>
              <a:t>‹#›</a:t>
            </a:fld>
            <a:endParaRPr lang="es-PR"/>
          </a:p>
        </p:txBody>
      </p:sp>
    </p:spTree>
    <p:extLst>
      <p:ext uri="{BB962C8B-B14F-4D97-AF65-F5344CB8AC3E}">
        <p14:creationId xmlns:p14="http://schemas.microsoft.com/office/powerpoint/2010/main" val="73949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BA77E0-2F98-4320-BB6A-7474246702B6}" type="datetimeFigureOut">
              <a:rPr lang="es-PR" smtClean="0"/>
              <a:t>04/05/2021</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423967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BA77E0-2F98-4320-BB6A-7474246702B6}" type="datetimeFigureOut">
              <a:rPr lang="es-PR" smtClean="0"/>
              <a:t>04/05/2021</a:t>
            </a:fld>
            <a:endParaRPr lang="es-PR"/>
          </a:p>
        </p:txBody>
      </p:sp>
      <p:sp>
        <p:nvSpPr>
          <p:cNvPr id="8" name="Footer Placeholder 7"/>
          <p:cNvSpPr>
            <a:spLocks noGrp="1"/>
          </p:cNvSpPr>
          <p:nvPr>
            <p:ph type="ftr" sz="quarter" idx="11"/>
          </p:nvPr>
        </p:nvSpPr>
        <p:spPr/>
        <p:txBody>
          <a:bodyPr/>
          <a:lstStyle/>
          <a:p>
            <a:endParaRPr lang="es-PR"/>
          </a:p>
        </p:txBody>
      </p:sp>
      <p:sp>
        <p:nvSpPr>
          <p:cNvPr id="9" name="Slide Number Placeholder 8"/>
          <p:cNvSpPr>
            <a:spLocks noGrp="1"/>
          </p:cNvSpPr>
          <p:nvPr>
            <p:ph type="sldNum" sz="quarter" idx="12"/>
          </p:nvPr>
        </p:nvSpPr>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259479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BA77E0-2F98-4320-BB6A-7474246702B6}" type="datetimeFigureOut">
              <a:rPr lang="es-PR" smtClean="0"/>
              <a:t>04/05/2021</a:t>
            </a:fld>
            <a:endParaRPr lang="es-PR"/>
          </a:p>
        </p:txBody>
      </p:sp>
      <p:sp>
        <p:nvSpPr>
          <p:cNvPr id="4" name="Footer Placeholder 3"/>
          <p:cNvSpPr>
            <a:spLocks noGrp="1"/>
          </p:cNvSpPr>
          <p:nvPr>
            <p:ph type="ftr" sz="quarter" idx="11"/>
          </p:nvPr>
        </p:nvSpPr>
        <p:spPr/>
        <p:txBody>
          <a:bodyPr/>
          <a:lstStyle/>
          <a:p>
            <a:endParaRPr lang="es-PR"/>
          </a:p>
        </p:txBody>
      </p:sp>
      <p:sp>
        <p:nvSpPr>
          <p:cNvPr id="5" name="Slide Number Placeholder 4"/>
          <p:cNvSpPr>
            <a:spLocks noGrp="1"/>
          </p:cNvSpPr>
          <p:nvPr>
            <p:ph type="sldNum" sz="quarter" idx="12"/>
          </p:nvPr>
        </p:nvSpPr>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212620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A77E0-2F98-4320-BB6A-7474246702B6}" type="datetimeFigureOut">
              <a:rPr lang="es-PR" smtClean="0"/>
              <a:t>04/05/2021</a:t>
            </a:fld>
            <a:endParaRPr lang="es-PR"/>
          </a:p>
        </p:txBody>
      </p:sp>
      <p:sp>
        <p:nvSpPr>
          <p:cNvPr id="3" name="Footer Placeholder 2"/>
          <p:cNvSpPr>
            <a:spLocks noGrp="1"/>
          </p:cNvSpPr>
          <p:nvPr>
            <p:ph type="ftr" sz="quarter" idx="11"/>
          </p:nvPr>
        </p:nvSpPr>
        <p:spPr/>
        <p:txBody>
          <a:bodyPr/>
          <a:lstStyle/>
          <a:p>
            <a:endParaRPr lang="es-PR"/>
          </a:p>
        </p:txBody>
      </p:sp>
      <p:sp>
        <p:nvSpPr>
          <p:cNvPr id="4" name="Slide Number Placeholder 3"/>
          <p:cNvSpPr>
            <a:spLocks noGrp="1"/>
          </p:cNvSpPr>
          <p:nvPr>
            <p:ph type="sldNum" sz="quarter" idx="12"/>
          </p:nvPr>
        </p:nvSpPr>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95050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4BA77E0-2F98-4320-BB6A-7474246702B6}" type="datetimeFigureOut">
              <a:rPr lang="es-PR" smtClean="0"/>
              <a:t>04/05/2021</a:t>
            </a:fld>
            <a:endParaRPr lang="es-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E17F5F7-9E44-4FD2-BDC2-6AFA3DD6614B}" type="slidenum">
              <a:rPr lang="es-PR" smtClean="0"/>
              <a:t>‹#›</a:t>
            </a:fld>
            <a:endParaRPr lang="es-PR"/>
          </a:p>
        </p:txBody>
      </p:sp>
    </p:spTree>
    <p:extLst>
      <p:ext uri="{BB962C8B-B14F-4D97-AF65-F5344CB8AC3E}">
        <p14:creationId xmlns:p14="http://schemas.microsoft.com/office/powerpoint/2010/main" val="300937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BA77E0-2F98-4320-BB6A-7474246702B6}" type="datetimeFigureOut">
              <a:rPr lang="es-PR" smtClean="0"/>
              <a:t>04/05/2021</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EE17F5F7-9E44-4FD2-BDC2-6AFA3DD6614B}" type="slidenum">
              <a:rPr lang="es-PR" smtClean="0"/>
              <a:t>‹#›</a:t>
            </a:fld>
            <a:endParaRPr lang="es-PR"/>
          </a:p>
        </p:txBody>
      </p:sp>
    </p:spTree>
    <p:extLst>
      <p:ext uri="{BB962C8B-B14F-4D97-AF65-F5344CB8AC3E}">
        <p14:creationId xmlns:p14="http://schemas.microsoft.com/office/powerpoint/2010/main" val="224461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4BA77E0-2F98-4320-BB6A-7474246702B6}" type="datetimeFigureOut">
              <a:rPr lang="es-PR" smtClean="0"/>
              <a:t>04/05/2021</a:t>
            </a:fld>
            <a:endParaRPr lang="es-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E17F5F7-9E44-4FD2-BDC2-6AFA3DD6614B}" type="slidenum">
              <a:rPr lang="es-PR" smtClean="0"/>
              <a:t>‹#›</a:t>
            </a:fld>
            <a:endParaRPr lang="es-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099757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C338-B261-4205-AE8C-2B9AF165FACB}"/>
              </a:ext>
            </a:extLst>
          </p:cNvPr>
          <p:cNvSpPr>
            <a:spLocks noGrp="1"/>
          </p:cNvSpPr>
          <p:nvPr>
            <p:ph type="ctrTitle"/>
          </p:nvPr>
        </p:nvSpPr>
        <p:spPr>
          <a:xfrm>
            <a:off x="581191" y="1177159"/>
            <a:ext cx="10993550" cy="683174"/>
          </a:xfrm>
        </p:spPr>
        <p:txBody>
          <a:bodyPr>
            <a:normAutofit/>
          </a:bodyPr>
          <a:lstStyle/>
          <a:p>
            <a:pPr algn="ctr"/>
            <a:r>
              <a:rPr lang="en-US" b="1" i="1" dirty="0">
                <a:effectLst>
                  <a:outerShdw blurRad="38100" dist="38100" dir="2700000" algn="tl">
                    <a:srgbClr val="000000">
                      <a:alpha val="43137"/>
                    </a:srgbClr>
                  </a:outerShdw>
                </a:effectLst>
              </a:rPr>
              <a:t>PROGRAMA TITULO IV-A</a:t>
            </a:r>
            <a:endParaRPr lang="es-PR" dirty="0"/>
          </a:p>
        </p:txBody>
      </p:sp>
      <p:sp>
        <p:nvSpPr>
          <p:cNvPr id="3" name="Subtitle 2">
            <a:extLst>
              <a:ext uri="{FF2B5EF4-FFF2-40B4-BE49-F238E27FC236}">
                <a16:creationId xmlns:a16="http://schemas.microsoft.com/office/drawing/2014/main" id="{83F279D0-6DF3-4AF9-8751-C722C2EA1C2A}"/>
              </a:ext>
            </a:extLst>
          </p:cNvPr>
          <p:cNvSpPr>
            <a:spLocks noGrp="1"/>
          </p:cNvSpPr>
          <p:nvPr>
            <p:ph type="subTitle" idx="1"/>
          </p:nvPr>
        </p:nvSpPr>
        <p:spPr>
          <a:xfrm>
            <a:off x="581193" y="2144111"/>
            <a:ext cx="11029615" cy="941656"/>
          </a:xfrm>
        </p:spPr>
        <p:txBody>
          <a:bodyPr>
            <a:normAutofit/>
          </a:bodyPr>
          <a:lstStyle/>
          <a:p>
            <a:pPr algn="ctr"/>
            <a:r>
              <a:rPr lang="en-US" sz="3000" b="1" i="1" dirty="0">
                <a:effectLst>
                  <a:outerShdw blurRad="38100" dist="38100" dir="2700000" algn="tl">
                    <a:srgbClr val="000000">
                      <a:alpha val="43137"/>
                    </a:srgbClr>
                  </a:outerShdw>
                </a:effectLst>
              </a:rPr>
              <a:t>CONSULTA 2021-22</a:t>
            </a:r>
          </a:p>
          <a:p>
            <a:pPr algn="ctr"/>
            <a:r>
              <a:rPr lang="en-US" b="1" i="1" dirty="0">
                <a:effectLst>
                  <a:outerShdw blurRad="38100" dist="38100" dir="2700000" algn="tl">
                    <a:srgbClr val="000000">
                      <a:alpha val="43137"/>
                    </a:srgbClr>
                  </a:outerShdw>
                </a:effectLst>
              </a:rPr>
              <a:t>Abril 2021</a:t>
            </a:r>
            <a:endParaRPr lang="es-PR" dirty="0"/>
          </a:p>
        </p:txBody>
      </p:sp>
      <p:sp>
        <p:nvSpPr>
          <p:cNvPr id="5" name="Rectangle 4">
            <a:extLst>
              <a:ext uri="{FF2B5EF4-FFF2-40B4-BE49-F238E27FC236}">
                <a16:creationId xmlns:a16="http://schemas.microsoft.com/office/drawing/2014/main" id="{75C077A4-57E0-4D16-ABFC-E358556E6BE2}"/>
              </a:ext>
            </a:extLst>
          </p:cNvPr>
          <p:cNvSpPr/>
          <p:nvPr/>
        </p:nvSpPr>
        <p:spPr>
          <a:xfrm>
            <a:off x="7556939" y="5402318"/>
            <a:ext cx="4017802" cy="84082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María del C. Martínez Alonso</a:t>
            </a:r>
          </a:p>
          <a:p>
            <a:pPr algn="ctr"/>
            <a:r>
              <a:rPr lang="en-US" dirty="0"/>
              <a:t>Coordinadora</a:t>
            </a:r>
          </a:p>
          <a:p>
            <a:pPr algn="ctr"/>
            <a:r>
              <a:rPr lang="en-US" dirty="0">
                <a:solidFill>
                  <a:srgbClr val="0000FF"/>
                </a:solidFill>
              </a:rPr>
              <a:t>Martinez_Ma@de.pr.gov</a:t>
            </a:r>
          </a:p>
        </p:txBody>
      </p:sp>
      <p:sp>
        <p:nvSpPr>
          <p:cNvPr id="6" name="Rectangle 5">
            <a:extLst>
              <a:ext uri="{FF2B5EF4-FFF2-40B4-BE49-F238E27FC236}">
                <a16:creationId xmlns:a16="http://schemas.microsoft.com/office/drawing/2014/main" id="{A0D4D055-D036-4E03-9747-7B5558B4F7D9}"/>
              </a:ext>
            </a:extLst>
          </p:cNvPr>
          <p:cNvSpPr/>
          <p:nvPr/>
        </p:nvSpPr>
        <p:spPr>
          <a:xfrm>
            <a:off x="2511971" y="3513083"/>
            <a:ext cx="6873766" cy="137422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rtlCol="0" anchor="ctr"/>
          <a:lstStyle/>
          <a:p>
            <a:pPr marL="0" marR="0" indent="0" algn="ctr">
              <a:spcBef>
                <a:spcPts val="500"/>
              </a:spcBef>
              <a:spcAft>
                <a:spcPts val="500"/>
              </a:spcAft>
            </a:pPr>
            <a:r>
              <a:rPr lang="es-PR" sz="3600" b="1" i="1" kern="1400" dirty="0">
                <a:ln>
                  <a:noFill/>
                </a:ln>
                <a:solidFill>
                  <a:srgbClr val="006699"/>
                </a:solidFill>
                <a:effectLst/>
                <a:latin typeface="Cambria" panose="02040503050406030204" pitchFamily="18" charset="0"/>
              </a:rPr>
              <a:t>Ayuda al Estudiante y  Enriquecimiento Académico               </a:t>
            </a:r>
            <a:endParaRPr lang="es-PR" sz="3600" kern="1400" dirty="0">
              <a:ln>
                <a:noFill/>
              </a:ln>
              <a:solidFill>
                <a:srgbClr val="006699"/>
              </a:solidFill>
              <a:effectLst/>
              <a:latin typeface="Cambria" panose="02040503050406030204" pitchFamily="18" charset="0"/>
            </a:endParaRPr>
          </a:p>
        </p:txBody>
      </p:sp>
    </p:spTree>
    <p:extLst>
      <p:ext uri="{BB962C8B-B14F-4D97-AF65-F5344CB8AC3E}">
        <p14:creationId xmlns:p14="http://schemas.microsoft.com/office/powerpoint/2010/main" val="2267525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39171204-6A50-40E1-B631-84CEDFC93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C973F6-5187-412F-AACC-6E3FF8A6A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11AE14F-1B7E-41E6-B579-2F71D1350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C7978FB-5C97-4E4F-BE7E-331CE15435C5}"/>
              </a:ext>
            </a:extLst>
          </p:cNvPr>
          <p:cNvSpPr>
            <a:spLocks noGrp="1"/>
          </p:cNvSpPr>
          <p:nvPr>
            <p:ph type="title"/>
          </p:nvPr>
        </p:nvSpPr>
        <p:spPr>
          <a:xfrm>
            <a:off x="1965278" y="668740"/>
            <a:ext cx="9645531" cy="3330055"/>
          </a:xfrm>
        </p:spPr>
        <p:txBody>
          <a:bodyPr vert="horz" lIns="91440" tIns="45720" rIns="91440" bIns="45720" rtlCol="0" anchor="ctr">
            <a:normAutofit/>
          </a:bodyPr>
          <a:lstStyle/>
          <a:p>
            <a:pPr algn="ctr"/>
            <a:r>
              <a:rPr lang="en-US" sz="4800" b="1" dirty="0">
                <a:solidFill>
                  <a:srgbClr val="FFFFFF"/>
                </a:solidFill>
                <a:effectLst>
                  <a:outerShdw blurRad="38100" dist="38100" dir="2700000" algn="tl">
                    <a:srgbClr val="000000">
                      <a:alpha val="43137"/>
                    </a:srgbClr>
                  </a:outerShdw>
                </a:effectLst>
              </a:rPr>
              <a:t>ASPECTOS A CONSIDERAR AL PREPARAR LA CONSULTA 2021-22</a:t>
            </a:r>
          </a:p>
        </p:txBody>
      </p:sp>
      <p:sp>
        <p:nvSpPr>
          <p:cNvPr id="22" name="Rectangle 21">
            <a:extLst>
              <a:ext uri="{FF2B5EF4-FFF2-40B4-BE49-F238E27FC236}">
                <a16:creationId xmlns:a16="http://schemas.microsoft.com/office/drawing/2014/main" id="{752BB805-F7B7-4B80-A1C5-385D4DAF7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2774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37" name="Rectangle 36">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7E2F896-7F85-497F-A8AD-81CD689ECCE8}"/>
              </a:ext>
            </a:extLst>
          </p:cNvPr>
          <p:cNvSpPr>
            <a:spLocks noGrp="1"/>
          </p:cNvSpPr>
          <p:nvPr>
            <p:ph type="title"/>
          </p:nvPr>
        </p:nvSpPr>
        <p:spPr>
          <a:xfrm>
            <a:off x="446532" y="1552397"/>
            <a:ext cx="7579573" cy="3654081"/>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0000"/>
          </a:bodyPr>
          <a:lstStyle/>
          <a:p>
            <a:pPr algn="just"/>
            <a:r>
              <a:rPr lang="es-PR" sz="2400" b="1" dirty="0">
                <a:solidFill>
                  <a:schemeClr val="tx2"/>
                </a:solidFill>
              </a:rPr>
              <a:t>La escuela debe determinar si va a participar del programa de forma individual o a través de un consorcio</a:t>
            </a:r>
            <a:r>
              <a:rPr lang="es-PR" sz="2400" dirty="0">
                <a:solidFill>
                  <a:schemeClr val="tx2"/>
                </a:solidFill>
              </a:rPr>
              <a:t>.</a:t>
            </a:r>
            <a:br>
              <a:rPr lang="es-PR" sz="2400" dirty="0">
                <a:solidFill>
                  <a:schemeClr val="tx2"/>
                </a:solidFill>
              </a:rPr>
            </a:br>
            <a:br>
              <a:rPr lang="es-PR" sz="2400" dirty="0">
                <a:solidFill>
                  <a:schemeClr val="tx2"/>
                </a:solidFill>
              </a:rPr>
            </a:br>
            <a:r>
              <a:rPr lang="es-PR" sz="2400" cap="none" dirty="0">
                <a:solidFill>
                  <a:schemeClr val="tx2"/>
                </a:solidFill>
              </a:rPr>
              <a:t>Si va a participar a través de un consorcio debe seleccionar dicha alternativa en el Módulo de Consulta e identificar el consorcio al cual se estará incorporando, para propósitos de este programa. Se recomienda que se establezca comunicación con el consorcio seleccionado, previo a completar la Consulta.</a:t>
            </a:r>
            <a:endParaRPr lang="es-PR" sz="2400" dirty="0">
              <a:solidFill>
                <a:schemeClr val="tx2"/>
              </a:solidFill>
            </a:endParaRPr>
          </a:p>
        </p:txBody>
      </p:sp>
      <p:sp>
        <p:nvSpPr>
          <p:cNvPr id="5" name="Text Placeholder 4">
            <a:extLst>
              <a:ext uri="{FF2B5EF4-FFF2-40B4-BE49-F238E27FC236}">
                <a16:creationId xmlns:a16="http://schemas.microsoft.com/office/drawing/2014/main" id="{53A38A03-F278-4E9E-AD1A-BF0AFBAC630B}"/>
              </a:ext>
            </a:extLst>
          </p:cNvPr>
          <p:cNvSpPr>
            <a:spLocks noGrp="1"/>
          </p:cNvSpPr>
          <p:nvPr>
            <p:ph type="body" idx="1"/>
          </p:nvPr>
        </p:nvSpPr>
        <p:spPr>
          <a:xfrm>
            <a:off x="8113987" y="1552397"/>
            <a:ext cx="3626460" cy="3654082"/>
          </a:xfrm>
        </p:spPr>
        <p:txBody>
          <a:bodyPr vert="horz" lIns="91440" tIns="45720" rIns="91440" bIns="45720" rtlCol="0" anchor="ctr">
            <a:normAutofit/>
          </a:bodyPr>
          <a:lstStyle/>
          <a:p>
            <a:pPr algn="ctr"/>
            <a:r>
              <a:rPr lang="en-US" sz="3200" b="1" dirty="0"/>
              <a:t>SECCION 4105</a:t>
            </a:r>
          </a:p>
        </p:txBody>
      </p:sp>
      <p:sp>
        <p:nvSpPr>
          <p:cNvPr id="39" name="Rectangle 38">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221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AF47317F-C87A-4D9C-A72E-89C67FDA2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BA3B5A-EA34-4B2E-BC16-325AFE17228C}"/>
              </a:ext>
            </a:extLst>
          </p:cNvPr>
          <p:cNvSpPr>
            <a:spLocks noGrp="1"/>
          </p:cNvSpPr>
          <p:nvPr>
            <p:ph type="title"/>
          </p:nvPr>
        </p:nvSpPr>
        <p:spPr>
          <a:xfrm>
            <a:off x="443980" y="1005840"/>
            <a:ext cx="7064600" cy="3103705"/>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vert="horz" lIns="91440" tIns="45720" rIns="91440" bIns="45720" rtlCol="0" anchor="b">
            <a:normAutofit fontScale="90000"/>
          </a:bodyPr>
          <a:lstStyle/>
          <a:p>
            <a:pPr algn="just"/>
            <a:r>
              <a:rPr lang="es-PR" sz="2700" b="1" dirty="0">
                <a:solidFill>
                  <a:schemeClr val="tx1"/>
                </a:solidFill>
              </a:rPr>
              <a:t>Se requiere que prepare un Estudio de Necesidades, basado en cada una de las Secciones de Ley a través de las cuales interesa participar DE los servicios del Programa.  Esta información forma parte de la Consulta que someterá ante la consideración de la DSE.</a:t>
            </a:r>
            <a:endParaRPr lang="en-US" sz="2700" b="1" dirty="0">
              <a:solidFill>
                <a:schemeClr val="tx1"/>
              </a:solidFill>
            </a:endParaRPr>
          </a:p>
        </p:txBody>
      </p:sp>
      <p:sp>
        <p:nvSpPr>
          <p:cNvPr id="18" name="Rectangle 17">
            <a:extLst>
              <a:ext uri="{FF2B5EF4-FFF2-40B4-BE49-F238E27FC236}">
                <a16:creationId xmlns:a16="http://schemas.microsoft.com/office/drawing/2014/main" id="{EA343C5F-7AA1-409B-BD18-44E928CE3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031846"/>
            <a:ext cx="7223760" cy="1116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93FF31F9-8C96-4D43-9B36-20F6B6FE6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7694" y="0"/>
            <a:ext cx="4304306"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ext Placeholder 2">
            <a:extLst>
              <a:ext uri="{FF2B5EF4-FFF2-40B4-BE49-F238E27FC236}">
                <a16:creationId xmlns:a16="http://schemas.microsoft.com/office/drawing/2014/main" id="{C9C63764-8D54-4234-9C9A-261F04182AD0}"/>
              </a:ext>
            </a:extLst>
          </p:cNvPr>
          <p:cNvSpPr>
            <a:spLocks noGrp="1"/>
          </p:cNvSpPr>
          <p:nvPr>
            <p:ph type="body" idx="1"/>
          </p:nvPr>
        </p:nvSpPr>
        <p:spPr>
          <a:xfrm>
            <a:off x="8266808" y="1464546"/>
            <a:ext cx="3546077" cy="1852800"/>
          </a:xfrm>
          <a:ln w="57150">
            <a:noFill/>
          </a:ln>
        </p:spPr>
        <p:txBody>
          <a:bodyPr vert="horz" lIns="91440" tIns="45720" rIns="91440" bIns="45720" rtlCol="0" anchor="b">
            <a:normAutofit/>
          </a:bodyPr>
          <a:lstStyle/>
          <a:p>
            <a:pPr algn="ctr"/>
            <a:r>
              <a:rPr lang="es-PR" sz="3200" b="1" dirty="0">
                <a:solidFill>
                  <a:srgbClr val="FFFFFF"/>
                </a:solidFill>
              </a:rPr>
              <a:t>Sección 4106</a:t>
            </a:r>
          </a:p>
          <a:p>
            <a:pPr algn="ctr"/>
            <a:r>
              <a:rPr lang="es-PR" sz="3200" u="sng" dirty="0">
                <a:solidFill>
                  <a:schemeClr val="accent3">
                    <a:lumMod val="60000"/>
                    <a:lumOff val="40000"/>
                  </a:schemeClr>
                </a:solidFill>
                <a:effectLst>
                  <a:outerShdw blurRad="38100" dist="38100" dir="2700000" algn="tl">
                    <a:srgbClr val="000000">
                      <a:alpha val="43137"/>
                    </a:srgbClr>
                  </a:outerShdw>
                </a:effectLst>
              </a:rPr>
              <a:t>Estudio de necesidades</a:t>
            </a:r>
          </a:p>
        </p:txBody>
      </p:sp>
      <p:sp>
        <p:nvSpPr>
          <p:cNvPr id="22" name="Rectangle 21">
            <a:extLst>
              <a:ext uri="{FF2B5EF4-FFF2-40B4-BE49-F238E27FC236}">
                <a16:creationId xmlns:a16="http://schemas.microsoft.com/office/drawing/2014/main" id="{3D252CC1-04C4-47A3-AFEA-5022A689C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84640" y="5031846"/>
            <a:ext cx="3546077"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4DE47B4-35A5-4359-BF8B-2DBFC09D5DAB}"/>
              </a:ext>
            </a:extLst>
          </p:cNvPr>
          <p:cNvSpPr/>
          <p:nvPr/>
        </p:nvSpPr>
        <p:spPr>
          <a:xfrm>
            <a:off x="8009213" y="5312194"/>
            <a:ext cx="3941487" cy="136085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s-PR" sz="1400" b="1" dirty="0">
                <a:solidFill>
                  <a:schemeClr val="tx1"/>
                </a:solidFill>
                <a:effectLst>
                  <a:outerShdw blurRad="38100" dist="38100" dir="2700000" algn="tl">
                    <a:srgbClr val="000000">
                      <a:alpha val="43137"/>
                    </a:srgbClr>
                  </a:outerShdw>
                </a:effectLst>
              </a:rPr>
              <a:t>Los documentos generados como parte del Estudio de Necesidades deben ser retenidos por un período de 6 años. Estos van a ser  revisados en los procesos de monitoria que lleva a cabo la Secretaría Auxiliar de Asuntos Federales.   </a:t>
            </a:r>
          </a:p>
        </p:txBody>
      </p:sp>
    </p:spTree>
    <p:extLst>
      <p:ext uri="{BB962C8B-B14F-4D97-AF65-F5344CB8AC3E}">
        <p14:creationId xmlns:p14="http://schemas.microsoft.com/office/powerpoint/2010/main" val="2228343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F218E0-1FC5-49BC-A498-39AE4CA6532C}"/>
              </a:ext>
            </a:extLst>
          </p:cNvPr>
          <p:cNvSpPr>
            <a:spLocks noGrp="1"/>
          </p:cNvSpPr>
          <p:nvPr>
            <p:ph type="title"/>
          </p:nvPr>
        </p:nvSpPr>
        <p:spPr>
          <a:xfrm>
            <a:off x="462455" y="988976"/>
            <a:ext cx="11246069" cy="553373"/>
          </a:xfrm>
        </p:spPr>
        <p:txBody>
          <a:bodyPr>
            <a:normAutofit fontScale="90000"/>
          </a:bodyPr>
          <a:lstStyle/>
          <a:p>
            <a:pPr algn="ctr"/>
            <a:r>
              <a:rPr lang="es-PR" b="1" dirty="0"/>
              <a:t>Aspectos a considerar para los estudios de necesidades</a:t>
            </a:r>
          </a:p>
        </p:txBody>
      </p:sp>
      <p:sp>
        <p:nvSpPr>
          <p:cNvPr id="5" name="Text Placeholder 4">
            <a:extLst>
              <a:ext uri="{FF2B5EF4-FFF2-40B4-BE49-F238E27FC236}">
                <a16:creationId xmlns:a16="http://schemas.microsoft.com/office/drawing/2014/main" id="{F068EB3A-5542-4637-87C1-CA2FE3659770}"/>
              </a:ext>
            </a:extLst>
          </p:cNvPr>
          <p:cNvSpPr>
            <a:spLocks noGrp="1"/>
          </p:cNvSpPr>
          <p:nvPr>
            <p:ph type="body" idx="1"/>
          </p:nvPr>
        </p:nvSpPr>
        <p:spPr>
          <a:xfrm>
            <a:off x="734206" y="1991573"/>
            <a:ext cx="5087075" cy="536005"/>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b="1" dirty="0"/>
              <a:t>SECCIÓN 4107</a:t>
            </a:r>
            <a:endParaRPr lang="es-PR" b="1" dirty="0"/>
          </a:p>
        </p:txBody>
      </p:sp>
      <p:sp>
        <p:nvSpPr>
          <p:cNvPr id="6" name="Content Placeholder 5">
            <a:extLst>
              <a:ext uri="{FF2B5EF4-FFF2-40B4-BE49-F238E27FC236}">
                <a16:creationId xmlns:a16="http://schemas.microsoft.com/office/drawing/2014/main" id="{4242736B-D8B4-4AB3-93B8-3378F3E3BE6C}"/>
              </a:ext>
            </a:extLst>
          </p:cNvPr>
          <p:cNvSpPr>
            <a:spLocks noGrp="1"/>
          </p:cNvSpPr>
          <p:nvPr>
            <p:ph sz="half" idx="2"/>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r>
              <a:rPr lang="es-PR" dirty="0"/>
              <a:t>Identificar la </a:t>
            </a:r>
            <a:r>
              <a:rPr lang="es-PR" dirty="0" err="1"/>
              <a:t>proficiencia</a:t>
            </a:r>
            <a:r>
              <a:rPr lang="es-PR" dirty="0"/>
              <a:t> académica de los estudiantes en las materias básicas, incluyendo Estudios Sociales.</a:t>
            </a:r>
          </a:p>
          <a:p>
            <a:pPr algn="just"/>
            <a:r>
              <a:rPr lang="es-PR" dirty="0"/>
              <a:t>Determinar la participación de los estudiantes en otras materias, tales como: tecnología, bellas artes, idiomas, artes visuales, salud, intereses vocacionales, entre otras. </a:t>
            </a:r>
          </a:p>
          <a:p>
            <a:pPr algn="just"/>
            <a:r>
              <a:rPr lang="es-PR" dirty="0"/>
              <a:t>Identificar la matrícula que está participando en cursos avanzados.</a:t>
            </a:r>
          </a:p>
          <a:p>
            <a:pPr algn="just"/>
            <a:r>
              <a:rPr lang="es-PR" dirty="0"/>
              <a:t>Determinar el acceso y uso de bibliotecas, consejeros vocacionales, etc. </a:t>
            </a:r>
          </a:p>
          <a:p>
            <a:pPr algn="just"/>
            <a:endParaRPr lang="es-PR" dirty="0"/>
          </a:p>
        </p:txBody>
      </p:sp>
      <p:sp>
        <p:nvSpPr>
          <p:cNvPr id="7" name="Text Placeholder 6">
            <a:extLst>
              <a:ext uri="{FF2B5EF4-FFF2-40B4-BE49-F238E27FC236}">
                <a16:creationId xmlns:a16="http://schemas.microsoft.com/office/drawing/2014/main" id="{E7290A12-146B-4708-98AD-B5A6D8369FE1}"/>
              </a:ext>
            </a:extLst>
          </p:cNvPr>
          <p:cNvSpPr>
            <a:spLocks noGrp="1"/>
          </p:cNvSpPr>
          <p:nvPr>
            <p:ph type="body" sz="quarter" idx="3"/>
          </p:nvPr>
        </p:nvSpPr>
        <p:spPr>
          <a:xfrm>
            <a:off x="6370721" y="1982888"/>
            <a:ext cx="5087073" cy="553373"/>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b="1" dirty="0"/>
              <a:t>SECCIÓN 4108</a:t>
            </a:r>
            <a:endParaRPr lang="es-PR" b="1" dirty="0"/>
          </a:p>
        </p:txBody>
      </p:sp>
      <p:sp>
        <p:nvSpPr>
          <p:cNvPr id="8" name="Content Placeholder 7">
            <a:extLst>
              <a:ext uri="{FF2B5EF4-FFF2-40B4-BE49-F238E27FC236}">
                <a16:creationId xmlns:a16="http://schemas.microsoft.com/office/drawing/2014/main" id="{A466F515-A82B-49A2-8BD4-01DB1140BBF8}"/>
              </a:ext>
            </a:extLst>
          </p:cNvPr>
          <p:cNvSpPr>
            <a:spLocks noGrp="1"/>
          </p:cNvSpPr>
          <p:nvPr>
            <p:ph sz="quarter" idx="4"/>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r>
              <a:rPr lang="es-PR" dirty="0"/>
              <a:t>Identificar el compromiso de los estudiantes con la escuelas (ausentismo y deserción escolar).</a:t>
            </a:r>
          </a:p>
          <a:p>
            <a:r>
              <a:rPr lang="es-PR" dirty="0"/>
              <a:t>Asuntos relacionados a la disciplina escolar, tales como: suspensiones, referidos a servicios de apoyo y expulsiones, entre otros aspectos.</a:t>
            </a:r>
          </a:p>
          <a:p>
            <a:r>
              <a:rPr lang="es-PR" dirty="0"/>
              <a:t>Validar áreas relacionadas a mantener un clima escolar saludable, incluyendo pero no limitado a: administración de encuestas sobre el clima escolar existente, uso de aspectos relacionados al clima escolar para la toma de decisiones, peleas, </a:t>
            </a:r>
            <a:r>
              <a:rPr lang="es-PR" i="1" dirty="0" err="1"/>
              <a:t>bullying</a:t>
            </a:r>
            <a:r>
              <a:rPr lang="es-PR" i="1" dirty="0"/>
              <a:t>, </a:t>
            </a:r>
            <a:r>
              <a:rPr lang="es-PR" dirty="0"/>
              <a:t>acoso, etc.</a:t>
            </a:r>
          </a:p>
          <a:p>
            <a:r>
              <a:rPr lang="es-PR" dirty="0"/>
              <a:t>Disponibilidad de servicios de apoyo, tales como: enfermeras, sicólogos, trabajadores sociales, consejeros, incluyendo personal designado para coordinar estos servicios de apoyo.</a:t>
            </a:r>
          </a:p>
          <a:p>
            <a:endParaRPr lang="es-PR" dirty="0"/>
          </a:p>
        </p:txBody>
      </p:sp>
    </p:spTree>
    <p:extLst>
      <p:ext uri="{BB962C8B-B14F-4D97-AF65-F5344CB8AC3E}">
        <p14:creationId xmlns:p14="http://schemas.microsoft.com/office/powerpoint/2010/main" val="90100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F218E0-1FC5-49BC-A498-39AE4CA6532C}"/>
              </a:ext>
            </a:extLst>
          </p:cNvPr>
          <p:cNvSpPr>
            <a:spLocks noGrp="1"/>
          </p:cNvSpPr>
          <p:nvPr>
            <p:ph type="title"/>
          </p:nvPr>
        </p:nvSpPr>
        <p:spPr>
          <a:xfrm>
            <a:off x="462455" y="988976"/>
            <a:ext cx="11246069" cy="553373"/>
          </a:xfrm>
        </p:spPr>
        <p:txBody>
          <a:bodyPr>
            <a:normAutofit fontScale="90000"/>
          </a:bodyPr>
          <a:lstStyle/>
          <a:p>
            <a:pPr algn="ctr"/>
            <a:r>
              <a:rPr lang="es-PR" b="1" dirty="0"/>
              <a:t>Aspectos a considerar para los estudios de necesidades</a:t>
            </a:r>
          </a:p>
        </p:txBody>
      </p:sp>
      <p:sp>
        <p:nvSpPr>
          <p:cNvPr id="5" name="Text Placeholder 4">
            <a:extLst>
              <a:ext uri="{FF2B5EF4-FFF2-40B4-BE49-F238E27FC236}">
                <a16:creationId xmlns:a16="http://schemas.microsoft.com/office/drawing/2014/main" id="{F068EB3A-5542-4637-87C1-CA2FE3659770}"/>
              </a:ext>
            </a:extLst>
          </p:cNvPr>
          <p:cNvSpPr>
            <a:spLocks noGrp="1"/>
          </p:cNvSpPr>
          <p:nvPr>
            <p:ph type="body" idx="1"/>
          </p:nvPr>
        </p:nvSpPr>
        <p:spPr>
          <a:xfrm>
            <a:off x="734206" y="1991573"/>
            <a:ext cx="5087075" cy="536005"/>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b="1" dirty="0"/>
              <a:t>SECCIÓN 4109</a:t>
            </a:r>
            <a:endParaRPr lang="es-PR" b="1" dirty="0"/>
          </a:p>
        </p:txBody>
      </p:sp>
      <p:sp>
        <p:nvSpPr>
          <p:cNvPr id="6" name="Content Placeholder 5">
            <a:extLst>
              <a:ext uri="{FF2B5EF4-FFF2-40B4-BE49-F238E27FC236}">
                <a16:creationId xmlns:a16="http://schemas.microsoft.com/office/drawing/2014/main" id="{4242736B-D8B4-4AB3-93B8-3378F3E3BE6C}"/>
              </a:ext>
            </a:extLst>
          </p:cNvPr>
          <p:cNvSpPr>
            <a:spLocks noGrp="1"/>
          </p:cNvSpPr>
          <p:nvPr>
            <p:ph sz="half" idx="2"/>
          </p:nvPr>
        </p:nvSpPr>
        <p:spPr>
          <a:xfrm>
            <a:off x="581194" y="2926052"/>
            <a:ext cx="5514806" cy="3674445"/>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es-PR" dirty="0"/>
              <a:t>Identificar el acceso a la tecnología que hay en la escuela, tal como: acceso al uso de internet, disponibilidad de internet para el personal, disponibilidad de internet para los estudiantes, etc.</a:t>
            </a:r>
          </a:p>
          <a:p>
            <a:pPr algn="just"/>
            <a:r>
              <a:rPr lang="es-PR" dirty="0"/>
              <a:t>Uso de tecnología: uso de computadoras durante los </a:t>
            </a:r>
            <a:r>
              <a:rPr lang="es-PR" i="1" dirty="0" err="1"/>
              <a:t>assessments</a:t>
            </a:r>
            <a:r>
              <a:rPr lang="es-PR" dirty="0"/>
              <a:t>, combinación de estrategias educativas donde la tecnología es una de ellas,  disponibilidad de cursos en línea, reposiciones de clases a través de computadoras, uso de la tecnología para preparar a los estudiantes para la transición a la vida universitaria.</a:t>
            </a:r>
          </a:p>
          <a:p>
            <a:pPr algn="just"/>
            <a:r>
              <a:rPr lang="es-PR" dirty="0"/>
              <a:t>Ofrecimiento de apoyo al personal para la integración de la tecnología, incluyendo: disponibilidad de personal experto en tecnología, capacitación de maestros en la integración y uso de la tecnología en sus clases.</a:t>
            </a:r>
          </a:p>
          <a:p>
            <a:pPr algn="just"/>
            <a:endParaRPr lang="es-PR" dirty="0"/>
          </a:p>
        </p:txBody>
      </p:sp>
      <p:sp>
        <p:nvSpPr>
          <p:cNvPr id="7" name="Text Placeholder 6">
            <a:extLst>
              <a:ext uri="{FF2B5EF4-FFF2-40B4-BE49-F238E27FC236}">
                <a16:creationId xmlns:a16="http://schemas.microsoft.com/office/drawing/2014/main" id="{E7290A12-146B-4708-98AD-B5A6D8369FE1}"/>
              </a:ext>
            </a:extLst>
          </p:cNvPr>
          <p:cNvSpPr>
            <a:spLocks noGrp="1"/>
          </p:cNvSpPr>
          <p:nvPr>
            <p:ph type="body" sz="quarter" idx="3"/>
          </p:nvPr>
        </p:nvSpPr>
        <p:spPr>
          <a:xfrm>
            <a:off x="6370721" y="1982888"/>
            <a:ext cx="5087073" cy="553373"/>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b="1" dirty="0"/>
              <a:t>RECOMENDACIONES</a:t>
            </a:r>
            <a:endParaRPr lang="es-PR" b="1" dirty="0"/>
          </a:p>
        </p:txBody>
      </p:sp>
      <p:sp>
        <p:nvSpPr>
          <p:cNvPr id="8" name="Content Placeholder 7">
            <a:extLst>
              <a:ext uri="{FF2B5EF4-FFF2-40B4-BE49-F238E27FC236}">
                <a16:creationId xmlns:a16="http://schemas.microsoft.com/office/drawing/2014/main" id="{A466F515-A82B-49A2-8BD4-01DB1140BBF8}"/>
              </a:ext>
            </a:extLst>
          </p:cNvPr>
          <p:cNvSpPr>
            <a:spLocks noGrp="1"/>
          </p:cNvSpPr>
          <p:nvPr>
            <p:ph sz="quarter" idx="4"/>
          </p:nvPr>
        </p:nvSpPr>
        <p:spPr>
          <a:xfrm>
            <a:off x="6217709" y="2926052"/>
            <a:ext cx="5393100" cy="3674445"/>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es-PR" dirty="0"/>
              <a:t>Luego de evaluar sus necesidades, debe establecer las prioridades con las cuales interesa trabajar. </a:t>
            </a:r>
          </a:p>
          <a:p>
            <a:pPr algn="just"/>
            <a:r>
              <a:rPr lang="es-PR" dirty="0"/>
              <a:t>No tiene que trabajar con las 3 secciones de Ley, ni con todas las actividades permitidas en cada una de estas.</a:t>
            </a:r>
          </a:p>
          <a:p>
            <a:pPr algn="just"/>
            <a:r>
              <a:rPr lang="es-PR" dirty="0"/>
              <a:t>Recuerde que una vez aprobada la Consulta, las escuelas que determinaron participar de forma individual y los consorcios, serán invitados a una reunión donde se les orientará sobre el plan de trabajo que deben preparar para acceder a los servicios del Programa, acorde al presupuesto que le corresponde a cada escuela según la aplicación de la fórmula correspondiente. </a:t>
            </a:r>
          </a:p>
        </p:txBody>
      </p:sp>
    </p:spTree>
    <p:extLst>
      <p:ext uri="{BB962C8B-B14F-4D97-AF65-F5344CB8AC3E}">
        <p14:creationId xmlns:p14="http://schemas.microsoft.com/office/powerpoint/2010/main" val="3941064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10" name="Picture 9">
            <a:extLst>
              <a:ext uri="{FF2B5EF4-FFF2-40B4-BE49-F238E27FC236}">
                <a16:creationId xmlns:a16="http://schemas.microsoft.com/office/drawing/2014/main" id="{DA3C3253-1537-43CD-BBC5-CEBC91298C25}"/>
              </a:ext>
            </a:extLst>
          </p:cNvPr>
          <p:cNvPicPr>
            <a:picLocks noChangeAspect="1"/>
          </p:cNvPicPr>
          <p:nvPr/>
        </p:nvPicPr>
        <p:blipFill>
          <a:blip r:embed="rId2"/>
          <a:stretch>
            <a:fillRect/>
          </a:stretch>
        </p:blipFill>
        <p:spPr>
          <a:xfrm>
            <a:off x="446532" y="1661330"/>
            <a:ext cx="11292143" cy="3077109"/>
          </a:xfrm>
          <a:prstGeom prst="rect">
            <a:avLst/>
          </a:prstGeom>
        </p:spPr>
      </p:pic>
      <p:sp>
        <p:nvSpPr>
          <p:cNvPr id="23" name="Rectangle 22">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440143E0-F989-4CEC-AD38-6F3E8AFC28C9}"/>
              </a:ext>
            </a:extLst>
          </p:cNvPr>
          <p:cNvSpPr/>
          <p:nvPr/>
        </p:nvSpPr>
        <p:spPr>
          <a:xfrm>
            <a:off x="446532" y="4151047"/>
            <a:ext cx="3578385" cy="1720850"/>
          </a:xfrm>
          <a:prstGeom prst="ellipse">
            <a:avLst/>
          </a:prstGeom>
          <a:solidFill>
            <a:schemeClr val="accent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R" dirty="0"/>
              <a:t>La información a ser incluida en el Estudio de Necesidades debe guardar relación con la provista en la Consulta. </a:t>
            </a:r>
          </a:p>
        </p:txBody>
      </p:sp>
      <p:sp>
        <p:nvSpPr>
          <p:cNvPr id="11" name="Rectangle 10">
            <a:extLst>
              <a:ext uri="{FF2B5EF4-FFF2-40B4-BE49-F238E27FC236}">
                <a16:creationId xmlns:a16="http://schemas.microsoft.com/office/drawing/2014/main" id="{2DE83FCA-9152-4E15-93D8-FCAE91122868}"/>
              </a:ext>
            </a:extLst>
          </p:cNvPr>
          <p:cNvSpPr/>
          <p:nvPr/>
        </p:nvSpPr>
        <p:spPr>
          <a:xfrm>
            <a:off x="2915842" y="580026"/>
            <a:ext cx="5950091" cy="923330"/>
          </a:xfrm>
          <a:prstGeom prst="rect">
            <a:avLst/>
          </a:prstGeom>
        </p:spPr>
        <p:style>
          <a:lnRef idx="0">
            <a:schemeClr val="accent3"/>
          </a:lnRef>
          <a:fillRef idx="3">
            <a:schemeClr val="accent3"/>
          </a:fillRef>
          <a:effectRef idx="3">
            <a:schemeClr val="accent3"/>
          </a:effectRef>
          <a:fontRef idx="minor">
            <a:schemeClr val="lt1"/>
          </a:fontRef>
        </p:style>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PLAN DE TRABAJO</a:t>
            </a:r>
          </a:p>
        </p:txBody>
      </p:sp>
    </p:spTree>
    <p:extLst>
      <p:ext uri="{BB962C8B-B14F-4D97-AF65-F5344CB8AC3E}">
        <p14:creationId xmlns:p14="http://schemas.microsoft.com/office/powerpoint/2010/main" val="145272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7B9260-11DF-46E0-A9EC-5527D688E769}"/>
              </a:ext>
            </a:extLst>
          </p:cNvPr>
          <p:cNvSpPr>
            <a:spLocks noGrp="1"/>
          </p:cNvSpPr>
          <p:nvPr>
            <p:ph type="title"/>
          </p:nvPr>
        </p:nvSpPr>
        <p:spPr>
          <a:xfrm>
            <a:off x="581193" y="1507414"/>
            <a:ext cx="4537346" cy="3903332"/>
          </a:xfrm>
        </p:spPr>
        <p:txBody>
          <a:bodyPr anchor="t">
            <a:normAutofit/>
          </a:bodyPr>
          <a:lstStyle/>
          <a:p>
            <a:pPr algn="ctr"/>
            <a:r>
              <a:rPr lang="en-US" sz="4000" b="1" i="1" dirty="0">
                <a:solidFill>
                  <a:schemeClr val="accent2"/>
                </a:solidFill>
              </a:rPr>
              <a:t>Propósito del Programa</a:t>
            </a:r>
            <a:endParaRPr lang="es-PR" sz="4000" dirty="0">
              <a:solidFill>
                <a:schemeClr val="accent2"/>
              </a:solidFill>
            </a:endParaRPr>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054A746B-58CD-4304-8934-AF46B02FED06}"/>
              </a:ext>
            </a:extLst>
          </p:cNvPr>
          <p:cNvSpPr>
            <a:spLocks noGrp="1"/>
          </p:cNvSpPr>
          <p:nvPr>
            <p:ph idx="1"/>
          </p:nvPr>
        </p:nvSpPr>
        <p:spPr>
          <a:xfrm>
            <a:off x="5003074" y="1177487"/>
            <a:ext cx="6607733" cy="4466896"/>
          </a:xfrm>
          <a:solidFill>
            <a:schemeClr val="accent2">
              <a:lumMod val="40000"/>
              <a:lumOff val="6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t">
            <a:normAutofit/>
          </a:bodyPr>
          <a:lstStyle/>
          <a:p>
            <a:pPr algn="just">
              <a:lnSpc>
                <a:spcPct val="90000"/>
              </a:lnSpc>
            </a:pPr>
            <a:r>
              <a:rPr lang="es-PR" sz="2400" dirty="0"/>
              <a:t>La Ley ESEA dispone que los servicios y programas que surgen de la Ley se adjudiquen de forma equitativa; esto permite brindar participación a aquellos estudiantes que asisten a escuelas privadas que cumplen con los criterios establecidos en la Ley. Uno de los programas de los que pueden participar las escuelas privadas es el Programa de Título IV, Parte A, de la Ley ESEA. Este Título de la Ley también es conocido como “</a:t>
            </a:r>
            <a:r>
              <a:rPr lang="es-ES" sz="2400" b="1" dirty="0"/>
              <a:t>Ayuda al Estudiante y Enriquecimiento Académico</a:t>
            </a:r>
            <a:r>
              <a:rPr lang="es-ES" sz="2400" i="1" dirty="0"/>
              <a:t>”</a:t>
            </a:r>
            <a:r>
              <a:rPr lang="es-ES" sz="2400" dirty="0"/>
              <a:t>, en adelante Título IV-A. </a:t>
            </a:r>
            <a:r>
              <a:rPr lang="es-PR" sz="2400" dirty="0"/>
              <a:t>Provee</a:t>
            </a:r>
            <a:r>
              <a:rPr lang="en-US" sz="2400" dirty="0"/>
              <a:t> </a:t>
            </a:r>
            <a:r>
              <a:rPr lang="es-PR" sz="2400" dirty="0"/>
              <a:t>una variedad de servicios y estrategias dirigidas a apoyar el desarrollo de los estudiantes. </a:t>
            </a:r>
            <a:endParaRPr lang="en-US" sz="2400" dirty="0"/>
          </a:p>
          <a:p>
            <a:pPr marL="0" indent="0">
              <a:lnSpc>
                <a:spcPct val="90000"/>
              </a:lnSpc>
              <a:buNone/>
            </a:pPr>
            <a:endParaRPr lang="es-PR" sz="1900" dirty="0"/>
          </a:p>
        </p:txBody>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771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9C64-2B88-4AA8-A05C-676C464C0207}"/>
              </a:ext>
            </a:extLst>
          </p:cNvPr>
          <p:cNvSpPr>
            <a:spLocks noGrp="1"/>
          </p:cNvSpPr>
          <p:nvPr>
            <p:ph type="title"/>
          </p:nvPr>
        </p:nvSpPr>
        <p:spPr>
          <a:xfrm>
            <a:off x="581192" y="702156"/>
            <a:ext cx="11029616" cy="716741"/>
          </a:xfrm>
        </p:spPr>
        <p:txBody>
          <a:bodyPr/>
          <a:lstStyle/>
          <a:p>
            <a:r>
              <a:rPr lang="es-PR" b="1" dirty="0"/>
              <a:t>Secciones de Ley</a:t>
            </a:r>
          </a:p>
        </p:txBody>
      </p:sp>
      <p:graphicFrame>
        <p:nvGraphicFramePr>
          <p:cNvPr id="4" name="Content Placeholder 3">
            <a:extLst>
              <a:ext uri="{FF2B5EF4-FFF2-40B4-BE49-F238E27FC236}">
                <a16:creationId xmlns:a16="http://schemas.microsoft.com/office/drawing/2014/main" id="{8A2B2F27-1773-4408-AFA3-233BB952E5ED}"/>
              </a:ext>
            </a:extLst>
          </p:cNvPr>
          <p:cNvGraphicFramePr>
            <a:graphicFrameLocks noGrp="1"/>
          </p:cNvGraphicFramePr>
          <p:nvPr>
            <p:ph idx="1"/>
            <p:extLst>
              <p:ext uri="{D42A27DB-BD31-4B8C-83A1-F6EECF244321}">
                <p14:modId xmlns:p14="http://schemas.microsoft.com/office/powerpoint/2010/main" val="197381872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6D6B23F0-5402-4D8F-90C3-9AAE58E52D33}"/>
              </a:ext>
            </a:extLst>
          </p:cNvPr>
          <p:cNvGraphicFramePr/>
          <p:nvPr>
            <p:extLst>
              <p:ext uri="{D42A27DB-BD31-4B8C-83A1-F6EECF244321}">
                <p14:modId xmlns:p14="http://schemas.microsoft.com/office/powerpoint/2010/main" val="1597579281"/>
              </p:ext>
            </p:extLst>
          </p:nvPr>
        </p:nvGraphicFramePr>
        <p:xfrm>
          <a:off x="2032000" y="2181225"/>
          <a:ext cx="8128000" cy="43725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5817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0135-B297-4874-85C7-23C0C13CFC57}"/>
              </a:ext>
            </a:extLst>
          </p:cNvPr>
          <p:cNvSpPr>
            <a:spLocks noGrp="1"/>
          </p:cNvSpPr>
          <p:nvPr>
            <p:ph type="title"/>
          </p:nvPr>
        </p:nvSpPr>
        <p:spPr>
          <a:xfrm>
            <a:off x="554308" y="939525"/>
            <a:ext cx="10922988" cy="531923"/>
          </a:xfrm>
          <a:scene3d>
            <a:camera prst="orthographicFront">
              <a:rot lat="0" lon="0" rev="0"/>
            </a:camera>
            <a:lightRig rig="contrasting" dir="t">
              <a:rot lat="0" lon="0" rev="1500000"/>
            </a:lightRig>
          </a:scene3d>
        </p:spPr>
        <p:txBody>
          <a:bodyPr anchor="t">
            <a:normAutofit/>
          </a:bodyPr>
          <a:lstStyle/>
          <a:p>
            <a:pPr algn="ctr"/>
            <a:r>
              <a:rPr lang="es-PR" b="1" i="1" dirty="0">
                <a:solidFill>
                  <a:srgbClr val="FFFFFF"/>
                </a:solidFill>
                <a:effectLst>
                  <a:outerShdw blurRad="38100" dist="38100" dir="2700000" algn="tl">
                    <a:srgbClr val="000000">
                      <a:alpha val="43137"/>
                    </a:srgbClr>
                  </a:outerShdw>
                </a:effectLst>
              </a:rPr>
              <a:t>4107 - Oportunidades de una Educación Integral</a:t>
            </a:r>
            <a:endParaRPr lang="es-PR" dirty="0">
              <a:solidFill>
                <a:srgbClr val="FFFFFF"/>
              </a:solidFill>
            </a:endParaRPr>
          </a:p>
        </p:txBody>
      </p:sp>
      <p:sp>
        <p:nvSpPr>
          <p:cNvPr id="4" name="Content Placeholder 3">
            <a:extLst>
              <a:ext uri="{FF2B5EF4-FFF2-40B4-BE49-F238E27FC236}">
                <a16:creationId xmlns:a16="http://schemas.microsoft.com/office/drawing/2014/main" id="{C8E8FCEA-1A87-473B-AD5D-E15943BA2150}"/>
              </a:ext>
            </a:extLst>
          </p:cNvPr>
          <p:cNvSpPr>
            <a:spLocks noGrp="1"/>
          </p:cNvSpPr>
          <p:nvPr>
            <p:ph sz="half" idx="1"/>
          </p:nvPr>
        </p:nvSpPr>
        <p:spPr>
          <a:xfrm>
            <a:off x="395885" y="2017986"/>
            <a:ext cx="5261553" cy="4587522"/>
          </a:xfrm>
          <a:ln/>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algn="just"/>
            <a:r>
              <a:rPr lang="es-PR" sz="2052" dirty="0">
                <a:solidFill>
                  <a:schemeClr val="tx1"/>
                </a:solidFill>
              </a:rPr>
              <a:t>Programas y actividades que utilizan la música, las artes como herramienta para apoyar el éxito de los estudiantes a través de promover un estudiante con un compromiso constructivo, destrezas de solución de problemas y de resolución de conflictos.</a:t>
            </a:r>
          </a:p>
          <a:p>
            <a:pPr algn="just"/>
            <a:r>
              <a:rPr lang="es-PR" sz="2052" dirty="0">
                <a:solidFill>
                  <a:schemeClr val="tx1"/>
                </a:solidFill>
              </a:rPr>
              <a:t>Apoyar la orientación universitaria y profesional, incluida la concientización e información sobre oportunidades de ayuda financiera a través de adiestramiento a consejeros sobre la exploración de carrera y planificación de estudios postsecundarios.</a:t>
            </a:r>
          </a:p>
          <a:p>
            <a:pPr algn="just"/>
            <a:r>
              <a:rPr lang="es-PR" sz="2052" dirty="0">
                <a:solidFill>
                  <a:schemeClr val="tx1"/>
                </a:solidFill>
              </a:rPr>
              <a:t>Actividades y programas dirigidos al fortalecimiento de la enseñanza de idiomas extranjeros.</a:t>
            </a:r>
          </a:p>
        </p:txBody>
      </p:sp>
      <p:sp>
        <p:nvSpPr>
          <p:cNvPr id="5" name="Content Placeholder 4">
            <a:extLst>
              <a:ext uri="{FF2B5EF4-FFF2-40B4-BE49-F238E27FC236}">
                <a16:creationId xmlns:a16="http://schemas.microsoft.com/office/drawing/2014/main" id="{B9E20DE1-761D-4F6B-90BE-75FCD206EA2F}"/>
              </a:ext>
            </a:extLst>
          </p:cNvPr>
          <p:cNvSpPr>
            <a:spLocks noGrp="1"/>
          </p:cNvSpPr>
          <p:nvPr>
            <p:ph sz="half" idx="2"/>
          </p:nvPr>
        </p:nvSpPr>
        <p:spPr>
          <a:xfrm>
            <a:off x="6442841" y="2017986"/>
            <a:ext cx="5261552" cy="4587522"/>
          </a:xfrm>
          <a:ln/>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marL="0" indent="0" algn="just">
              <a:buNone/>
            </a:pPr>
            <a:endParaRPr lang="es-PR" sz="2052" dirty="0"/>
          </a:p>
          <a:p>
            <a:pPr algn="just"/>
            <a:r>
              <a:rPr lang="es-PR" sz="2052" dirty="0">
                <a:solidFill>
                  <a:schemeClr val="tx1"/>
                </a:solidFill>
              </a:rPr>
              <a:t>Proporcionar programación y actividades para mejorar la enseñanza y el compromiso de los estudiantes en ciencias, tecnología, ingeniería y matemáticas incluyendo ciencias de computadoras (STEM, por sus siglas en inglés), incluido el acceso estas materias para grupos marginados.</a:t>
            </a:r>
          </a:p>
          <a:p>
            <a:pPr algn="just"/>
            <a:r>
              <a:rPr lang="es-PR" sz="2052" dirty="0">
                <a:solidFill>
                  <a:schemeClr val="tx1"/>
                </a:solidFill>
              </a:rPr>
              <a:t>Promover el acceso de estudiantes a oportunidades de cursos y exámenes de aprendizaje acelerado y programas de Colocación Avanzada (AP) que son convalidados en instituciones postsecundarias y Bachillerato Internacional (IP), para inscripción doble o concurrente de programas, y escuelas secundarias de universidades.</a:t>
            </a:r>
          </a:p>
          <a:p>
            <a:endParaRPr lang="es-PR" sz="1988" dirty="0"/>
          </a:p>
        </p:txBody>
      </p:sp>
    </p:spTree>
    <p:extLst>
      <p:ext uri="{BB962C8B-B14F-4D97-AF65-F5344CB8AC3E}">
        <p14:creationId xmlns:p14="http://schemas.microsoft.com/office/powerpoint/2010/main" val="35126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0135-B297-4874-85C7-23C0C13CFC57}"/>
              </a:ext>
            </a:extLst>
          </p:cNvPr>
          <p:cNvSpPr>
            <a:spLocks noGrp="1"/>
          </p:cNvSpPr>
          <p:nvPr>
            <p:ph type="title"/>
          </p:nvPr>
        </p:nvSpPr>
        <p:spPr>
          <a:xfrm>
            <a:off x="554308" y="939525"/>
            <a:ext cx="10922988" cy="531923"/>
          </a:xfrm>
          <a:scene3d>
            <a:camera prst="orthographicFront">
              <a:rot lat="0" lon="0" rev="0"/>
            </a:camera>
            <a:lightRig rig="contrasting" dir="t">
              <a:rot lat="0" lon="0" rev="1500000"/>
            </a:lightRig>
          </a:scene3d>
        </p:spPr>
        <p:txBody>
          <a:bodyPr anchor="t">
            <a:normAutofit/>
          </a:bodyPr>
          <a:lstStyle/>
          <a:p>
            <a:pPr algn="ctr"/>
            <a:r>
              <a:rPr lang="es-PR" b="1" i="1" dirty="0">
                <a:solidFill>
                  <a:srgbClr val="FFFFFF"/>
                </a:solidFill>
                <a:effectLst>
                  <a:outerShdw blurRad="38100" dist="38100" dir="2700000" algn="tl">
                    <a:srgbClr val="000000">
                      <a:alpha val="43137"/>
                    </a:srgbClr>
                  </a:outerShdw>
                </a:effectLst>
              </a:rPr>
              <a:t>4107 - Oportunidades de una Educación Integral</a:t>
            </a:r>
            <a:endParaRPr lang="es-PR" dirty="0">
              <a:solidFill>
                <a:srgbClr val="FFFFFF"/>
              </a:solidFill>
            </a:endParaRPr>
          </a:p>
        </p:txBody>
      </p:sp>
      <p:sp>
        <p:nvSpPr>
          <p:cNvPr id="4" name="Content Placeholder 3">
            <a:extLst>
              <a:ext uri="{FF2B5EF4-FFF2-40B4-BE49-F238E27FC236}">
                <a16:creationId xmlns:a16="http://schemas.microsoft.com/office/drawing/2014/main" id="{C8E8FCEA-1A87-473B-AD5D-E15943BA2150}"/>
              </a:ext>
            </a:extLst>
          </p:cNvPr>
          <p:cNvSpPr>
            <a:spLocks noGrp="1"/>
          </p:cNvSpPr>
          <p:nvPr>
            <p:ph sz="half" idx="1"/>
          </p:nvPr>
        </p:nvSpPr>
        <p:spPr>
          <a:xfrm>
            <a:off x="395885" y="2017986"/>
            <a:ext cx="5261553" cy="4587522"/>
          </a:xfrm>
          <a:ln/>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algn="just"/>
            <a:r>
              <a:rPr lang="es-PR" sz="2400" dirty="0">
                <a:solidFill>
                  <a:schemeClr val="tx1"/>
                </a:solidFill>
              </a:rPr>
              <a:t>Fortalecimiento de la instrucción en historia estadounidense, educación cívica, economía, geografía, educación gubernamental y educación ambiental. Enseñanza de idiomas.</a:t>
            </a:r>
          </a:p>
          <a:p>
            <a:pPr algn="just"/>
            <a:r>
              <a:rPr lang="es-PR" sz="2400" dirty="0">
                <a:solidFill>
                  <a:schemeClr val="tx1"/>
                </a:solidFill>
              </a:rPr>
              <a:t>Programas dirigidos al fortalecimiento de la instrucción en historia estadounidense, educación cívica, economía, geografía, educación gubernamental. Actividades y programas dirigidos al fortalecimiento de la enseñanza de idiomas extranjeros.</a:t>
            </a:r>
          </a:p>
          <a:p>
            <a:pPr algn="just"/>
            <a:r>
              <a:rPr lang="es-PR" sz="2400" dirty="0">
                <a:solidFill>
                  <a:schemeClr val="tx1"/>
                </a:solidFill>
              </a:rPr>
              <a:t>Actividades y programas dirigidos al fortalecimiento de la educación ambiental.</a:t>
            </a:r>
          </a:p>
        </p:txBody>
      </p:sp>
      <p:sp>
        <p:nvSpPr>
          <p:cNvPr id="5" name="Content Placeholder 4">
            <a:extLst>
              <a:ext uri="{FF2B5EF4-FFF2-40B4-BE49-F238E27FC236}">
                <a16:creationId xmlns:a16="http://schemas.microsoft.com/office/drawing/2014/main" id="{B9E20DE1-761D-4F6B-90BE-75FCD206EA2F}"/>
              </a:ext>
            </a:extLst>
          </p:cNvPr>
          <p:cNvSpPr>
            <a:spLocks noGrp="1"/>
          </p:cNvSpPr>
          <p:nvPr>
            <p:ph sz="half" idx="2"/>
          </p:nvPr>
        </p:nvSpPr>
        <p:spPr>
          <a:xfrm>
            <a:off x="6442841" y="2017986"/>
            <a:ext cx="5261552" cy="4587522"/>
          </a:xfrm>
          <a:ln/>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marL="0" indent="0" algn="just">
              <a:buNone/>
            </a:pPr>
            <a:endParaRPr lang="es-PR" sz="2052" dirty="0"/>
          </a:p>
          <a:p>
            <a:pPr algn="just"/>
            <a:r>
              <a:rPr lang="es-PR" sz="2400" dirty="0">
                <a:solidFill>
                  <a:schemeClr val="tx1"/>
                </a:solidFill>
              </a:rPr>
              <a:t>Actividades y programas que promuevan voluntariado e integración de la comunidad.</a:t>
            </a:r>
          </a:p>
          <a:p>
            <a:pPr algn="just"/>
            <a:r>
              <a:rPr lang="es-PR" sz="2400" dirty="0">
                <a:solidFill>
                  <a:schemeClr val="tx1"/>
                </a:solidFill>
              </a:rPr>
              <a:t>Programas y actividades que apoyen programas educativos que integren diversas disciplinas tales como combinación de artes y matemáticas.</a:t>
            </a:r>
          </a:p>
          <a:p>
            <a:pPr algn="just"/>
            <a:r>
              <a:rPr lang="es-PR" sz="2400" dirty="0">
                <a:solidFill>
                  <a:schemeClr val="tx1"/>
                </a:solidFill>
              </a:rPr>
              <a:t>Otras actividades y programas que apoyen el acceso de los estudiantes a tener éxito en una variedad de experiencias de educación integral.</a:t>
            </a:r>
          </a:p>
          <a:p>
            <a:pPr algn="just"/>
            <a:r>
              <a:rPr lang="es-PR" sz="2400" dirty="0">
                <a:solidFill>
                  <a:schemeClr val="tx1"/>
                </a:solidFill>
              </a:rPr>
              <a:t>Otros</a:t>
            </a:r>
          </a:p>
          <a:p>
            <a:pPr marL="0" indent="0">
              <a:buNone/>
            </a:pPr>
            <a:endParaRPr lang="es-PR" sz="1988" dirty="0"/>
          </a:p>
        </p:txBody>
      </p:sp>
    </p:spTree>
    <p:extLst>
      <p:ext uri="{BB962C8B-B14F-4D97-AF65-F5344CB8AC3E}">
        <p14:creationId xmlns:p14="http://schemas.microsoft.com/office/powerpoint/2010/main" val="254241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0135-B297-4874-85C7-23C0C13CFC57}"/>
              </a:ext>
            </a:extLst>
          </p:cNvPr>
          <p:cNvSpPr>
            <a:spLocks noGrp="1"/>
          </p:cNvSpPr>
          <p:nvPr>
            <p:ph type="title"/>
          </p:nvPr>
        </p:nvSpPr>
        <p:spPr>
          <a:xfrm>
            <a:off x="554308" y="939525"/>
            <a:ext cx="10922988" cy="531923"/>
          </a:xfrm>
          <a:scene3d>
            <a:camera prst="orthographicFront">
              <a:rot lat="0" lon="0" rev="0"/>
            </a:camera>
            <a:lightRig rig="contrasting" dir="t">
              <a:rot lat="0" lon="0" rev="1500000"/>
            </a:lightRig>
          </a:scene3d>
        </p:spPr>
        <p:txBody>
          <a:bodyPr anchor="t">
            <a:normAutofit/>
          </a:bodyPr>
          <a:lstStyle/>
          <a:p>
            <a:pPr algn="ctr"/>
            <a:r>
              <a:rPr lang="es-PR" b="1" i="1" dirty="0">
                <a:solidFill>
                  <a:srgbClr val="FFFFFF"/>
                </a:solidFill>
                <a:effectLst>
                  <a:outerShdw blurRad="38100" dist="38100" dir="2700000" algn="tl">
                    <a:srgbClr val="000000">
                      <a:alpha val="43137"/>
                    </a:srgbClr>
                  </a:outerShdw>
                </a:effectLst>
              </a:rPr>
              <a:t>4108 - </a:t>
            </a:r>
            <a:r>
              <a:rPr lang="es-PR" sz="2800" b="1" i="1" dirty="0">
                <a:solidFill>
                  <a:schemeClr val="bg1"/>
                </a:solidFill>
                <a:effectLst>
                  <a:outerShdw blurRad="38100" dist="38100" dir="2700000" algn="tl">
                    <a:srgbClr val="000000">
                      <a:alpha val="43137"/>
                    </a:srgbClr>
                  </a:outerShdw>
                </a:effectLst>
              </a:rPr>
              <a:t>Estudiantes Seguros y Saludables</a:t>
            </a:r>
            <a:endParaRPr lang="es-PR" dirty="0">
              <a:solidFill>
                <a:srgbClr val="FFFFFF"/>
              </a:solidFill>
            </a:endParaRPr>
          </a:p>
        </p:txBody>
      </p:sp>
      <p:sp>
        <p:nvSpPr>
          <p:cNvPr id="4" name="Content Placeholder 3">
            <a:extLst>
              <a:ext uri="{FF2B5EF4-FFF2-40B4-BE49-F238E27FC236}">
                <a16:creationId xmlns:a16="http://schemas.microsoft.com/office/drawing/2014/main" id="{C8E8FCEA-1A87-473B-AD5D-E15943BA2150}"/>
              </a:ext>
            </a:extLst>
          </p:cNvPr>
          <p:cNvSpPr>
            <a:spLocks noGrp="1"/>
          </p:cNvSpPr>
          <p:nvPr>
            <p:ph sz="half" idx="1"/>
          </p:nvPr>
        </p:nvSpPr>
        <p:spPr>
          <a:xfrm>
            <a:off x="395885" y="2017986"/>
            <a:ext cx="5261553" cy="4587522"/>
          </a:xfrm>
          <a:solidFill>
            <a:schemeClr val="accent5"/>
          </a:solidFill>
          <a:ln/>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algn="just">
              <a:buClr>
                <a:schemeClr val="accent3">
                  <a:lumMod val="40000"/>
                  <a:lumOff val="60000"/>
                </a:schemeClr>
              </a:buClr>
            </a:pPr>
            <a:r>
              <a:rPr lang="es-PR" sz="2400" dirty="0">
                <a:solidFill>
                  <a:schemeClr val="tx1"/>
                </a:solidFill>
              </a:rPr>
              <a:t>Promover actividades y programas basados en evidencia para la prevención de drogas y violencia.</a:t>
            </a:r>
          </a:p>
          <a:p>
            <a:pPr algn="just">
              <a:buClr>
                <a:schemeClr val="accent3">
                  <a:lumMod val="40000"/>
                  <a:lumOff val="60000"/>
                </a:schemeClr>
              </a:buClr>
            </a:pPr>
            <a:r>
              <a:rPr lang="es-PR" sz="2400" dirty="0">
                <a:solidFill>
                  <a:schemeClr val="tx1"/>
                </a:solidFill>
              </a:rPr>
              <a:t>Promover la identificación temprana y referidos de condiciones de salud mental, uso de drogas y violencia mediante servicios y consejería de salud mental en la escuela. Promover un ambiente escolar de apoyo para reducir el uso de la disciplina de exclusión y promover la disciplina de apoyo escolar.</a:t>
            </a:r>
          </a:p>
          <a:p>
            <a:pPr algn="just">
              <a:buClr>
                <a:schemeClr val="accent3">
                  <a:lumMod val="40000"/>
                  <a:lumOff val="60000"/>
                </a:schemeClr>
              </a:buClr>
            </a:pPr>
            <a:r>
              <a:rPr lang="es-PR" sz="2400" dirty="0">
                <a:solidFill>
                  <a:schemeClr val="tx1"/>
                </a:solidFill>
              </a:rPr>
              <a:t>Apoyar los programas de reingreso escolar y servicios de transición para jóvenes involucrados con la justicia.</a:t>
            </a:r>
            <a:endParaRPr lang="en-US" sz="2400" dirty="0">
              <a:solidFill>
                <a:schemeClr val="tx1"/>
              </a:solidFill>
            </a:endParaRPr>
          </a:p>
        </p:txBody>
      </p:sp>
      <p:sp>
        <p:nvSpPr>
          <p:cNvPr id="5" name="Content Placeholder 4">
            <a:extLst>
              <a:ext uri="{FF2B5EF4-FFF2-40B4-BE49-F238E27FC236}">
                <a16:creationId xmlns:a16="http://schemas.microsoft.com/office/drawing/2014/main" id="{B9E20DE1-761D-4F6B-90BE-75FCD206EA2F}"/>
              </a:ext>
            </a:extLst>
          </p:cNvPr>
          <p:cNvSpPr>
            <a:spLocks noGrp="1"/>
          </p:cNvSpPr>
          <p:nvPr>
            <p:ph sz="half" idx="2"/>
          </p:nvPr>
        </p:nvSpPr>
        <p:spPr>
          <a:xfrm>
            <a:off x="6442841" y="2017986"/>
            <a:ext cx="5261552" cy="4587522"/>
          </a:xfrm>
          <a:solidFill>
            <a:schemeClr val="accent5"/>
          </a:solidFill>
          <a:ln/>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marL="0" indent="0" algn="just">
              <a:buNone/>
            </a:pPr>
            <a:endParaRPr lang="es-PR" sz="2052" dirty="0"/>
          </a:p>
          <a:p>
            <a:pPr algn="just">
              <a:buClr>
                <a:schemeClr val="accent3">
                  <a:lumMod val="40000"/>
                  <a:lumOff val="60000"/>
                </a:schemeClr>
              </a:buClr>
            </a:pPr>
            <a:r>
              <a:rPr lang="es-PR" sz="2400" dirty="0">
                <a:solidFill>
                  <a:schemeClr val="tx1"/>
                </a:solidFill>
              </a:rPr>
              <a:t>Implementar programas que apoyen un estilo de vida activo y saludable (educación nutricional, física y manejo de enfermedades crónicas)</a:t>
            </a:r>
            <a:r>
              <a:rPr lang="en-US" sz="2400" dirty="0">
                <a:solidFill>
                  <a:schemeClr val="tx1"/>
                </a:solidFill>
              </a:rPr>
              <a:t>.</a:t>
            </a:r>
          </a:p>
          <a:p>
            <a:pPr algn="just">
              <a:buClr>
                <a:schemeClr val="accent3">
                  <a:lumMod val="40000"/>
                  <a:lumOff val="60000"/>
                </a:schemeClr>
              </a:buClr>
            </a:pPr>
            <a:r>
              <a:rPr lang="es-PR" sz="2400" dirty="0">
                <a:solidFill>
                  <a:schemeClr val="tx1"/>
                </a:solidFill>
              </a:rPr>
              <a:t>Implementar sistemas y prácticas para prevenir la intimidación y acoso.</a:t>
            </a:r>
          </a:p>
          <a:p>
            <a:pPr algn="just">
              <a:buClr>
                <a:schemeClr val="accent3">
                  <a:lumMod val="40000"/>
                  <a:lumOff val="60000"/>
                </a:schemeClr>
              </a:buClr>
            </a:pPr>
            <a:r>
              <a:rPr lang="es-PR" sz="2400" dirty="0">
                <a:solidFill>
                  <a:schemeClr val="tx1"/>
                </a:solidFill>
              </a:rPr>
              <a:t>Desarrollar relaciones para ayudar a mejorar la seguridad mediante el reconocimiento y la prevención de la coerción, violencia y abuso.</a:t>
            </a:r>
          </a:p>
          <a:p>
            <a:pPr algn="just">
              <a:buClr>
                <a:schemeClr val="accent3">
                  <a:lumMod val="40000"/>
                  <a:lumOff val="60000"/>
                </a:schemeClr>
              </a:buClr>
            </a:pPr>
            <a:r>
              <a:rPr lang="es-PR" sz="2400" dirty="0">
                <a:solidFill>
                  <a:schemeClr val="tx1"/>
                </a:solidFill>
              </a:rPr>
              <a:t>Programas dirigidos para promover la integración de padres en las actividades o programas.</a:t>
            </a:r>
          </a:p>
          <a:p>
            <a:pPr marL="0" indent="0">
              <a:buNone/>
            </a:pPr>
            <a:endParaRPr lang="es-PR" sz="1988" dirty="0"/>
          </a:p>
        </p:txBody>
      </p:sp>
    </p:spTree>
    <p:extLst>
      <p:ext uri="{BB962C8B-B14F-4D97-AF65-F5344CB8AC3E}">
        <p14:creationId xmlns:p14="http://schemas.microsoft.com/office/powerpoint/2010/main" val="317264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0135-B297-4874-85C7-23C0C13CFC57}"/>
              </a:ext>
            </a:extLst>
          </p:cNvPr>
          <p:cNvSpPr>
            <a:spLocks noGrp="1"/>
          </p:cNvSpPr>
          <p:nvPr>
            <p:ph type="title"/>
          </p:nvPr>
        </p:nvSpPr>
        <p:spPr>
          <a:xfrm>
            <a:off x="554308" y="939525"/>
            <a:ext cx="10922988" cy="531923"/>
          </a:xfrm>
          <a:scene3d>
            <a:camera prst="orthographicFront">
              <a:rot lat="0" lon="0" rev="0"/>
            </a:camera>
            <a:lightRig rig="contrasting" dir="t">
              <a:rot lat="0" lon="0" rev="1500000"/>
            </a:lightRig>
          </a:scene3d>
        </p:spPr>
        <p:txBody>
          <a:bodyPr anchor="t">
            <a:normAutofit/>
          </a:bodyPr>
          <a:lstStyle/>
          <a:p>
            <a:pPr algn="ctr"/>
            <a:r>
              <a:rPr lang="es-PR" b="1" i="1" dirty="0">
                <a:solidFill>
                  <a:srgbClr val="FFFFFF"/>
                </a:solidFill>
                <a:effectLst>
                  <a:outerShdw blurRad="38100" dist="38100" dir="2700000" algn="tl">
                    <a:srgbClr val="000000">
                      <a:alpha val="43137"/>
                    </a:srgbClr>
                  </a:outerShdw>
                </a:effectLst>
              </a:rPr>
              <a:t>4108 - </a:t>
            </a:r>
            <a:r>
              <a:rPr lang="es-PR" sz="2800" b="1" i="1" dirty="0">
                <a:solidFill>
                  <a:schemeClr val="bg1"/>
                </a:solidFill>
                <a:effectLst>
                  <a:outerShdw blurRad="38100" dist="38100" dir="2700000" algn="tl">
                    <a:srgbClr val="000000">
                      <a:alpha val="43137"/>
                    </a:srgbClr>
                  </a:outerShdw>
                </a:effectLst>
              </a:rPr>
              <a:t>Estudiantes Seguros y Saludables</a:t>
            </a:r>
            <a:endParaRPr lang="es-PR" dirty="0">
              <a:solidFill>
                <a:srgbClr val="FFFFFF"/>
              </a:solidFill>
            </a:endParaRPr>
          </a:p>
        </p:txBody>
      </p:sp>
      <p:sp>
        <p:nvSpPr>
          <p:cNvPr id="5" name="Content Placeholder 4">
            <a:extLst>
              <a:ext uri="{FF2B5EF4-FFF2-40B4-BE49-F238E27FC236}">
                <a16:creationId xmlns:a16="http://schemas.microsoft.com/office/drawing/2014/main" id="{B9E20DE1-761D-4F6B-90BE-75FCD206EA2F}"/>
              </a:ext>
            </a:extLst>
          </p:cNvPr>
          <p:cNvSpPr>
            <a:spLocks noGrp="1"/>
          </p:cNvSpPr>
          <p:nvPr>
            <p:ph sz="half" idx="2"/>
          </p:nvPr>
        </p:nvSpPr>
        <p:spPr>
          <a:xfrm>
            <a:off x="444137" y="2017986"/>
            <a:ext cx="11260256" cy="4587522"/>
          </a:xfrm>
          <a:solidFill>
            <a:schemeClr val="accent5"/>
          </a:solidFill>
          <a:ln/>
        </p:spPr>
        <p:style>
          <a:lnRef idx="0">
            <a:schemeClr val="accent3"/>
          </a:lnRef>
          <a:fillRef idx="3">
            <a:schemeClr val="accent3"/>
          </a:fillRef>
          <a:effectRef idx="3">
            <a:schemeClr val="accent3"/>
          </a:effectRef>
          <a:fontRef idx="minor">
            <a:schemeClr val="lt1"/>
          </a:fontRef>
        </p:style>
        <p:txBody>
          <a:bodyPr>
            <a:normAutofit/>
          </a:bodyPr>
          <a:lstStyle/>
          <a:p>
            <a:pPr marL="0" indent="0" algn="just">
              <a:buNone/>
            </a:pPr>
            <a:endParaRPr lang="es-PR" sz="2052" dirty="0"/>
          </a:p>
          <a:p>
            <a:pPr algn="just">
              <a:buClr>
                <a:schemeClr val="accent3">
                  <a:lumMod val="40000"/>
                  <a:lumOff val="60000"/>
                </a:schemeClr>
              </a:buClr>
            </a:pPr>
            <a:r>
              <a:rPr lang="es-PR" sz="2800" dirty="0">
                <a:solidFill>
                  <a:schemeClr val="tx1"/>
                </a:solidFill>
              </a:rPr>
              <a:t>Promover ambientes seguros, saludables, de apoyo y libres de droga para el aprovechamiento académico.</a:t>
            </a:r>
          </a:p>
          <a:p>
            <a:pPr algn="just">
              <a:buClr>
                <a:schemeClr val="accent3">
                  <a:lumMod val="40000"/>
                  <a:lumOff val="60000"/>
                </a:schemeClr>
              </a:buClr>
            </a:pPr>
            <a:r>
              <a:rPr lang="es-PR" sz="2800" dirty="0">
                <a:solidFill>
                  <a:schemeClr val="tx1"/>
                </a:solidFill>
              </a:rPr>
              <a:t>Desarrollo profesional para el personal escolar incluyendo personal especializado en temas relacionados a prevención del suicidio, practicas informadas y efectivas del manejo de la sala de clase, técnicas de manejo de crisis y solución de problemas, estrategias de prevención de violencia y prevención de acoso y abuso.</a:t>
            </a:r>
          </a:p>
          <a:p>
            <a:pPr algn="just">
              <a:buClr>
                <a:schemeClr val="accent3">
                  <a:lumMod val="40000"/>
                  <a:lumOff val="60000"/>
                </a:schemeClr>
              </a:buClr>
            </a:pPr>
            <a:r>
              <a:rPr lang="es-PR" sz="2800" dirty="0">
                <a:solidFill>
                  <a:schemeClr val="tx1"/>
                </a:solidFill>
              </a:rPr>
              <a:t>Otros</a:t>
            </a:r>
          </a:p>
          <a:p>
            <a:pPr marL="0" indent="0">
              <a:buNone/>
            </a:pPr>
            <a:endParaRPr lang="es-PR" sz="1988" dirty="0"/>
          </a:p>
        </p:txBody>
      </p:sp>
    </p:spTree>
    <p:extLst>
      <p:ext uri="{BB962C8B-B14F-4D97-AF65-F5344CB8AC3E}">
        <p14:creationId xmlns:p14="http://schemas.microsoft.com/office/powerpoint/2010/main" val="134437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0135-B297-4874-85C7-23C0C13CFC57}"/>
              </a:ext>
            </a:extLst>
          </p:cNvPr>
          <p:cNvSpPr>
            <a:spLocks noGrp="1"/>
          </p:cNvSpPr>
          <p:nvPr>
            <p:ph type="title"/>
          </p:nvPr>
        </p:nvSpPr>
        <p:spPr>
          <a:xfrm>
            <a:off x="554308" y="939525"/>
            <a:ext cx="10922988" cy="531923"/>
          </a:xfrm>
          <a:scene3d>
            <a:camera prst="orthographicFront">
              <a:rot lat="0" lon="0" rev="0"/>
            </a:camera>
            <a:lightRig rig="contrasting" dir="t">
              <a:rot lat="0" lon="0" rev="1500000"/>
            </a:lightRig>
          </a:scene3d>
        </p:spPr>
        <p:txBody>
          <a:bodyPr anchor="t">
            <a:normAutofit/>
          </a:bodyPr>
          <a:lstStyle/>
          <a:p>
            <a:pPr algn="ctr"/>
            <a:r>
              <a:rPr lang="es-PR" b="1" i="1" dirty="0">
                <a:solidFill>
                  <a:srgbClr val="FFFFFF"/>
                </a:solidFill>
                <a:effectLst>
                  <a:outerShdw blurRad="38100" dist="38100" dir="2700000" algn="tl">
                    <a:srgbClr val="000000">
                      <a:alpha val="43137"/>
                    </a:srgbClr>
                  </a:outerShdw>
                </a:effectLst>
              </a:rPr>
              <a:t>4109 - </a:t>
            </a:r>
            <a:r>
              <a:rPr lang="es-PR" sz="2800" b="1" dirty="0">
                <a:effectLst>
                  <a:outerShdw blurRad="38100" dist="38100" dir="2700000" algn="tl">
                    <a:srgbClr val="000000">
                      <a:alpha val="43137"/>
                    </a:srgbClr>
                  </a:outerShdw>
                </a:effectLst>
              </a:rPr>
              <a:t>Uso Efectivo de la Tecnología</a:t>
            </a:r>
            <a:endParaRPr lang="es-PR" dirty="0">
              <a:solidFill>
                <a:srgbClr val="FFFFFF"/>
              </a:solidFill>
            </a:endParaRPr>
          </a:p>
        </p:txBody>
      </p:sp>
      <p:sp>
        <p:nvSpPr>
          <p:cNvPr id="4" name="Content Placeholder 3">
            <a:extLst>
              <a:ext uri="{FF2B5EF4-FFF2-40B4-BE49-F238E27FC236}">
                <a16:creationId xmlns:a16="http://schemas.microsoft.com/office/drawing/2014/main" id="{C8E8FCEA-1A87-473B-AD5D-E15943BA2150}"/>
              </a:ext>
            </a:extLst>
          </p:cNvPr>
          <p:cNvSpPr>
            <a:spLocks noGrp="1"/>
          </p:cNvSpPr>
          <p:nvPr>
            <p:ph sz="half" idx="1"/>
          </p:nvPr>
        </p:nvSpPr>
        <p:spPr>
          <a:xfrm>
            <a:off x="395885" y="2017986"/>
            <a:ext cx="5261553" cy="4587522"/>
          </a:xfrm>
          <a:ln/>
        </p:spPr>
        <p:style>
          <a:lnRef idx="0">
            <a:schemeClr val="accent2"/>
          </a:lnRef>
          <a:fillRef idx="3">
            <a:schemeClr val="accent2"/>
          </a:fillRef>
          <a:effectRef idx="3">
            <a:schemeClr val="accent2"/>
          </a:effectRef>
          <a:fontRef idx="minor">
            <a:schemeClr val="lt1"/>
          </a:fontRef>
        </p:style>
        <p:txBody>
          <a:bodyPr>
            <a:normAutofit fontScale="85000" lnSpcReduction="20000"/>
          </a:bodyPr>
          <a:lstStyle/>
          <a:p>
            <a:pPr algn="just">
              <a:buClr>
                <a:schemeClr val="accent5"/>
              </a:buClr>
            </a:pPr>
            <a:r>
              <a:rPr lang="es-PR" sz="2400" dirty="0">
                <a:solidFill>
                  <a:schemeClr val="tx1"/>
                </a:solidFill>
              </a:rPr>
              <a:t>Proveer el desarrollo profesional de alta calidad para educadores, líderes escolares y administradores para personalizar el aprendizaje y mejorar el aprovechamiento académico.</a:t>
            </a:r>
          </a:p>
          <a:p>
            <a:pPr algn="just">
              <a:buClr>
                <a:schemeClr val="accent5"/>
              </a:buClr>
            </a:pPr>
            <a:r>
              <a:rPr lang="es-PR" sz="2400" dirty="0">
                <a:solidFill>
                  <a:schemeClr val="tx1"/>
                </a:solidFill>
              </a:rPr>
              <a:t>Creación de capacidad tecnológica e infraestructura.</a:t>
            </a:r>
          </a:p>
          <a:p>
            <a:pPr algn="just">
              <a:buClr>
                <a:schemeClr val="accent5"/>
              </a:buClr>
            </a:pPr>
            <a:r>
              <a:rPr lang="es-PR" sz="2400" dirty="0">
                <a:solidFill>
                  <a:schemeClr val="tx1"/>
                </a:solidFill>
              </a:rPr>
              <a:t>Actividades de planificación que pueden incluir el desarrollo de modelos educativos innovadores incluyendo uso de tecnologías mixtas, programados y plataformas.</a:t>
            </a:r>
          </a:p>
          <a:p>
            <a:pPr algn="just">
              <a:buClr>
                <a:schemeClr val="accent5"/>
              </a:buClr>
            </a:pPr>
            <a:r>
              <a:rPr lang="es-PR" sz="2400" dirty="0">
                <a:solidFill>
                  <a:schemeClr val="tx1"/>
                </a:solidFill>
              </a:rPr>
              <a:t>Proveer a los estudiantes de áreas rurales, remotas y desatendidas con los recursos para beneficiarse de oportunidades de experiencias de aprendizaje digital de alta calidad y acceso a cursos en línea por maestros efectivos.</a:t>
            </a:r>
            <a:endParaRPr lang="en-US" sz="2400" dirty="0">
              <a:solidFill>
                <a:schemeClr val="tx1"/>
              </a:solidFill>
            </a:endParaRPr>
          </a:p>
        </p:txBody>
      </p:sp>
      <p:sp>
        <p:nvSpPr>
          <p:cNvPr id="5" name="Content Placeholder 4">
            <a:extLst>
              <a:ext uri="{FF2B5EF4-FFF2-40B4-BE49-F238E27FC236}">
                <a16:creationId xmlns:a16="http://schemas.microsoft.com/office/drawing/2014/main" id="{B9E20DE1-761D-4F6B-90BE-75FCD206EA2F}"/>
              </a:ext>
            </a:extLst>
          </p:cNvPr>
          <p:cNvSpPr>
            <a:spLocks noGrp="1"/>
          </p:cNvSpPr>
          <p:nvPr>
            <p:ph sz="half" idx="2"/>
          </p:nvPr>
        </p:nvSpPr>
        <p:spPr>
          <a:xfrm>
            <a:off x="6442841" y="2017986"/>
            <a:ext cx="5261552" cy="4587522"/>
          </a:xfrm>
          <a:ln/>
        </p:spPr>
        <p:style>
          <a:lnRef idx="0">
            <a:schemeClr val="accent2"/>
          </a:lnRef>
          <a:fillRef idx="3">
            <a:schemeClr val="accent2"/>
          </a:fillRef>
          <a:effectRef idx="3">
            <a:schemeClr val="accent2"/>
          </a:effectRef>
          <a:fontRef idx="minor">
            <a:schemeClr val="lt1"/>
          </a:fontRef>
        </p:style>
        <p:txBody>
          <a:bodyPr>
            <a:normAutofit fontScale="85000" lnSpcReduction="20000"/>
          </a:bodyPr>
          <a:lstStyle/>
          <a:p>
            <a:pPr marL="0" indent="0" algn="just">
              <a:buNone/>
            </a:pPr>
            <a:endParaRPr lang="es-PR" sz="2052" dirty="0"/>
          </a:p>
          <a:p>
            <a:pPr algn="just">
              <a:buClr>
                <a:schemeClr val="accent5"/>
              </a:buClr>
            </a:pPr>
            <a:r>
              <a:rPr lang="es-PR" sz="2400" dirty="0">
                <a:solidFill>
                  <a:schemeClr val="tx1"/>
                </a:solidFill>
              </a:rPr>
              <a:t>Ofrecer cursos y currículos académicos especializados o rigurosos utilizando la tecnología, incluyendo aprendizaje de tecnología digital y asistencia de tecnología.</a:t>
            </a:r>
          </a:p>
          <a:p>
            <a:pPr algn="just">
              <a:buClr>
                <a:schemeClr val="accent5"/>
              </a:buClr>
            </a:pPr>
            <a:r>
              <a:rPr lang="es-PR" sz="2400" dirty="0">
                <a:solidFill>
                  <a:schemeClr val="tx1"/>
                </a:solidFill>
              </a:rPr>
              <a:t>Proveer el desarrollo profesional de alta calidad en el uso de la tecnología para educadores, líderes escolares y administradores para personalizar el aprendizaje y mejorar el rendimiento académico de los estudiantes en las áreas de ciencias, tecnología, ingeniería, matemáticas incluyendo la ciencias de computadoras.</a:t>
            </a:r>
          </a:p>
          <a:p>
            <a:pPr algn="just">
              <a:buClr>
                <a:schemeClr val="accent5"/>
              </a:buClr>
            </a:pPr>
            <a:r>
              <a:rPr lang="es-PR" sz="2400" dirty="0">
                <a:solidFill>
                  <a:schemeClr val="tx1"/>
                </a:solidFill>
              </a:rPr>
              <a:t>Otros</a:t>
            </a:r>
          </a:p>
          <a:p>
            <a:pPr marL="0" indent="0">
              <a:buNone/>
            </a:pPr>
            <a:endParaRPr lang="es-PR" sz="1988" dirty="0"/>
          </a:p>
        </p:txBody>
      </p:sp>
    </p:spTree>
    <p:extLst>
      <p:ext uri="{BB962C8B-B14F-4D97-AF65-F5344CB8AC3E}">
        <p14:creationId xmlns:p14="http://schemas.microsoft.com/office/powerpoint/2010/main" val="20264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494623-83B3-4AF2-BC5E-1CC9412FF40D}"/>
              </a:ext>
            </a:extLst>
          </p:cNvPr>
          <p:cNvSpPr>
            <a:spLocks noGrp="1"/>
          </p:cNvSpPr>
          <p:nvPr>
            <p:ph type="title"/>
          </p:nvPr>
        </p:nvSpPr>
        <p:spPr>
          <a:xfrm>
            <a:off x="581192" y="702156"/>
            <a:ext cx="11029616" cy="737761"/>
          </a:xfrm>
        </p:spPr>
        <p:txBody>
          <a:bodyPr>
            <a:normAutofit/>
          </a:bodyPr>
          <a:lstStyle/>
          <a:p>
            <a:pPr algn="ctr"/>
            <a:r>
              <a:rPr lang="en-US" b="1" i="1" dirty="0">
                <a:solidFill>
                  <a:srgbClr val="FFFEFF"/>
                </a:solidFill>
                <a:effectLst>
                  <a:outerShdw blurRad="38100" dist="38100" dir="2700000" algn="tl">
                    <a:srgbClr val="000000">
                      <a:alpha val="43137"/>
                    </a:srgbClr>
                  </a:outerShdw>
                </a:effectLst>
              </a:rPr>
              <a:t>OTRAS SECCIONES DE LEY RELEVANTES</a:t>
            </a:r>
            <a:endParaRPr lang="es-PR" b="1" i="1" dirty="0">
              <a:solidFill>
                <a:srgbClr val="FFFEFF"/>
              </a:solidFill>
              <a:effectLst>
                <a:outerShdw blurRad="38100" dist="38100" dir="2700000" algn="tl">
                  <a:srgbClr val="000000">
                    <a:alpha val="43137"/>
                  </a:srgbClr>
                </a:outerShdw>
              </a:effectLst>
            </a:endParaRPr>
          </a:p>
        </p:txBody>
      </p:sp>
      <p:graphicFrame>
        <p:nvGraphicFramePr>
          <p:cNvPr id="6" name="Content Placeholder 5">
            <a:extLst>
              <a:ext uri="{FF2B5EF4-FFF2-40B4-BE49-F238E27FC236}">
                <a16:creationId xmlns:a16="http://schemas.microsoft.com/office/drawing/2014/main" id="{B72E0D31-DF51-4087-94FC-2AFFC556F459}"/>
              </a:ext>
            </a:extLst>
          </p:cNvPr>
          <p:cNvGraphicFramePr>
            <a:graphicFrameLocks noGrp="1"/>
          </p:cNvGraphicFramePr>
          <p:nvPr>
            <p:ph idx="1"/>
            <p:extLst>
              <p:ext uri="{D42A27DB-BD31-4B8C-83A1-F6EECF244321}">
                <p14:modId xmlns:p14="http://schemas.microsoft.com/office/powerpoint/2010/main" val="2672473222"/>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41566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234</TotalTime>
  <Words>1566</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Cambria</vt:lpstr>
      <vt:lpstr>Gill Sans MT</vt:lpstr>
      <vt:lpstr>Wingdings 2</vt:lpstr>
      <vt:lpstr>Dividend</vt:lpstr>
      <vt:lpstr>PROGRAMA TITULO IV-A</vt:lpstr>
      <vt:lpstr>Propósito del Programa</vt:lpstr>
      <vt:lpstr>Secciones de Ley</vt:lpstr>
      <vt:lpstr>4107 - Oportunidades de una Educación Integral</vt:lpstr>
      <vt:lpstr>4107 - Oportunidades de una Educación Integral</vt:lpstr>
      <vt:lpstr>4108 - Estudiantes Seguros y Saludables</vt:lpstr>
      <vt:lpstr>4108 - Estudiantes Seguros y Saludables</vt:lpstr>
      <vt:lpstr>4109 - Uso Efectivo de la Tecnología</vt:lpstr>
      <vt:lpstr>OTRAS SECCIONES DE LEY RELEVANTES</vt:lpstr>
      <vt:lpstr>ASPECTOS A CONSIDERAR AL PREPARAR LA CONSULTA 2021-22</vt:lpstr>
      <vt:lpstr>La escuela debe determinar si va a participar del programa de forma individual o a través de un consorcio.  Si va a participar a través de un consorcio debe seleccionar dicha alternativa en el Módulo de Consulta e identificar el consorcio al cual se estará incorporando, para propósitos de este programa. Se recomienda que se establezca comunicación con el consorcio seleccionado, previo a completar la Consulta.</vt:lpstr>
      <vt:lpstr>Se requiere que prepare un Estudio de Necesidades, basado en cada una de las Secciones de Ley a través de las cuales interesa participar DE los servicios del Programa.  Esta información forma parte de la Consulta que someterá ante la consideración de la DSE.</vt:lpstr>
      <vt:lpstr>Aspectos a considerar para los estudios de necesidades</vt:lpstr>
      <vt:lpstr>Aspectos a considerar para los estudios de necesidades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TITULO IV-A</dc:title>
  <dc:creator>María C. Martínez Alonso</dc:creator>
  <cp:lastModifiedBy>María C. Martínez Alonso</cp:lastModifiedBy>
  <cp:revision>24</cp:revision>
  <dcterms:created xsi:type="dcterms:W3CDTF">2021-03-30T17:16:35Z</dcterms:created>
  <dcterms:modified xsi:type="dcterms:W3CDTF">2021-04-06T04:01:15Z</dcterms:modified>
</cp:coreProperties>
</file>